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bin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1.bin" ContentType="image/svg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42.bin" ContentType="image/svg+xml"/>
  <Override PartName="/ppt/media/image46.bin" ContentType="image/svg+xml"/>
  <Override PartName="/ppt/media/image50.bin" ContentType="image/svg+xml"/>
  <Override PartName="/ppt/media/image54.bin" ContentType="image/svg+xml"/>
  <Override PartName="/ppt/slides/slide5.xml" ContentType="application/vnd.openxmlformats-officedocument.presentationml.slide+xml"/>
  <Override PartName="/ppt/media/image61.bin" ContentType="image/svg+xml"/>
  <Override PartName="/ppt/media/image64.bin" ContentType="image/svg+xml"/>
  <Override PartName="/ppt/media/image67.bin" ContentType="image/svg+xml"/>
  <Override PartName="/ppt/slides/slide6.xml" ContentType="application/vnd.openxmlformats-officedocument.presentationml.slide+xml"/>
  <Override PartName="/ppt/media/image75.bin" ContentType="image/svg+xml"/>
  <Override PartName="/ppt/media/image78.bin" ContentType="image/svg+xml"/>
  <Override PartName="/ppt/media/image81.bin" ContentType="image/svg+xml"/>
  <Override PartName="/ppt/media/image84.bin" ContentType="image/svg+xml"/>
  <Override PartName="/ppt/media/image89.bin" ContentType="image/svg+xml"/>
  <Override PartName="/ppt/media/image92.bin" ContentType="image/svg+xml"/>
  <Override PartName="/ppt/media/image95.bin" ContentType="image/svg+xml"/>
  <Override PartName="/ppt/media/image98.bin" ContentType="image/sv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33.bin" ContentType="image/svg+xml"/>
  <Override PartName="/ppt/media/image135.bin" ContentType="image/svg+xml"/>
  <Override PartName="/ppt/slides/slide12.xml" ContentType="application/vnd.openxmlformats-officedocument.presentationml.slide+xml"/>
  <Override PartName="/ppt/media/image149.bin" ContentType="image/svg+xml"/>
  <Override PartName="/ppt/slides/slide13.xml" ContentType="application/vnd.openxmlformats-officedocument.presentationml.slide+xml"/>
  <Override PartName="/ppt/media/image159.bin" ContentType="image/svg+xml"/>
  <Override PartName="/ppt/slides/slide14.xml" ContentType="application/vnd.openxmlformats-officedocument.presentationml.slide+xml"/>
  <Override PartName="/ppt/media/image169.bin" ContentType="image/svg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93.bin" ContentType="image/svg+xml"/>
  <Override PartName="/ppt/media/image196.bin" ContentType="image/svg+xml"/>
  <Override PartName="/ppt/media/image199.bin" ContentType="image/sv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0">
  <p:sldMasterIdLst>
    <p:sldMasterId id="2147483672" r:id="rId1"/>
  </p:sldMasterIdLst>
  <p:sldIdLst>
    <p:sldId id="301" r:id="rId6"/>
    <p:sldId id="320" r:id="rId22"/>
    <p:sldId id="357" r:id="rId55"/>
    <p:sldId id="450" r:id="rId87"/>
    <p:sldId id="507" r:id="rId123"/>
    <p:sldId id="540" r:id="rId146"/>
    <p:sldId id="611" r:id="rId202"/>
    <p:sldId id="626" r:id="rId222"/>
    <p:sldId id="641" r:id="rId242"/>
    <p:sldId id="654" r:id="rId258"/>
    <p:sldId id="665" r:id="rId270"/>
    <p:sldId id="700" r:id="rId302"/>
    <p:sldId id="730" r:id="rId323"/>
    <p:sldId id="760" r:id="rId344"/>
    <p:sldId id="790" r:id="rId355"/>
    <p:sldId id="824" r:id="rId389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3" /><Relationship Type="http://schemas.openxmlformats.org/officeDocument/2006/relationships/presProps" Target="presProps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5" /><Relationship Type="http://schemas.openxmlformats.org/officeDocument/2006/relationships/theme" Target="theme/theme1.xml" Id="rId4" /><Relationship Type="http://schemas.openxmlformats.org/officeDocument/2006/relationships/slide" Target="/ppt/slides/slide1.xml" Id="rId6" /><Relationship Type="http://schemas.openxmlformats.org/officeDocument/2006/relationships/slide" Target="/ppt/slides/slide2.xml" Id="rId22" /><Relationship Type="http://schemas.openxmlformats.org/officeDocument/2006/relationships/slide" Target="/ppt/slides/slide3.xml" Id="rId55" /><Relationship Type="http://schemas.openxmlformats.org/officeDocument/2006/relationships/slide" Target="/ppt/slides/slide4.xml" Id="rId87" /><Relationship Type="http://schemas.openxmlformats.org/officeDocument/2006/relationships/slide" Target="/ppt/slides/slide5.xml" Id="rId123" /><Relationship Type="http://schemas.openxmlformats.org/officeDocument/2006/relationships/slide" Target="/ppt/slides/slide6.xml" Id="rId146" /><Relationship Type="http://schemas.openxmlformats.org/officeDocument/2006/relationships/slide" Target="/ppt/slides/slide7.xml" Id="rId202" /><Relationship Type="http://schemas.openxmlformats.org/officeDocument/2006/relationships/slide" Target="/ppt/slides/slide8.xml" Id="rId222" /><Relationship Type="http://schemas.openxmlformats.org/officeDocument/2006/relationships/slide" Target="/ppt/slides/slide9.xml" Id="rId242" /><Relationship Type="http://schemas.openxmlformats.org/officeDocument/2006/relationships/slide" Target="/ppt/slides/slide10.xml" Id="rId258" /><Relationship Type="http://schemas.openxmlformats.org/officeDocument/2006/relationships/slide" Target="/ppt/slides/slide11.xml" Id="rId270" /><Relationship Type="http://schemas.openxmlformats.org/officeDocument/2006/relationships/slide" Target="/ppt/slides/slide12.xml" Id="rId302" /><Relationship Type="http://schemas.openxmlformats.org/officeDocument/2006/relationships/slide" Target="/ppt/slides/slide13.xml" Id="rId323" /><Relationship Type="http://schemas.openxmlformats.org/officeDocument/2006/relationships/slide" Target="/ppt/slides/slide14.xml" Id="rId344" /><Relationship Type="http://schemas.openxmlformats.org/officeDocument/2006/relationships/slide" Target="/ppt/slides/slide15.xml" Id="rId355" /><Relationship Type="http://schemas.openxmlformats.org/officeDocument/2006/relationships/slide" Target="/ppt/slides/slide16.xml" Id="rId38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75745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150442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995647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595789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559282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65825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391113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817637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754893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941404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0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" /><Relationship Type="http://schemas.openxmlformats.org/officeDocument/2006/relationships/image" Target="/ppt/media/image.bin" Id="rId9" /><Relationship Type="http://schemas.openxmlformats.org/officeDocument/2006/relationships/image" Target="/ppt/media/image2.bin" Id="rId11" /><Relationship Type="http://schemas.openxmlformats.org/officeDocument/2006/relationships/image" Target="/ppt/media/image3.bin" Id="rId13" /><Relationship Type="http://schemas.openxmlformats.org/officeDocument/2006/relationships/image" Target="/ppt/media/image4.bin" Id="rId15" /><Relationship Type="http://schemas.openxmlformats.org/officeDocument/2006/relationships/image" Target="/ppt/media/image5.bin" Id="rId17" /><Relationship Type="http://schemas.openxmlformats.org/officeDocument/2006/relationships/image" Target="/ppt/media/image6.bin" Id="rId19" /><Relationship Type="http://schemas.openxmlformats.org/officeDocument/2006/relationships/image" Target="/ppt/media/image7.bin" Id="rId2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59" /><Relationship Type="http://schemas.openxmlformats.org/officeDocument/2006/relationships/image" Target="/ppt/media/image126.bin" Id="rId261" /><Relationship Type="http://schemas.openxmlformats.org/officeDocument/2006/relationships/image" Target="/ppt/media/image127.bin" Id="rId263" /><Relationship Type="http://schemas.openxmlformats.org/officeDocument/2006/relationships/image" Target="/ppt/media/image128.bin" Id="rId265" /><Relationship Type="http://schemas.openxmlformats.org/officeDocument/2006/relationships/image" Target="/ppt/media/image129.bin" Id="rId267" /><Relationship Type="http://schemas.openxmlformats.org/officeDocument/2006/relationships/image" Target="/ppt/media/image130.bin" Id="rId269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71" /><Relationship Type="http://schemas.openxmlformats.org/officeDocument/2006/relationships/image" Target="/ppt/media/image131.bin" Id="rId273" /><Relationship Type="http://schemas.openxmlformats.org/officeDocument/2006/relationships/image" Target="/ppt/media/image132.bin" Id="rId275" /><Relationship Type="http://schemas.openxmlformats.org/officeDocument/2006/relationships/image" Target="/ppt/media/image133.bin" Id="rId277" /><Relationship Type="http://schemas.openxmlformats.org/officeDocument/2006/relationships/image" Target="/ppt/media/image134.bin" Id="rId278" /><Relationship Type="http://schemas.openxmlformats.org/officeDocument/2006/relationships/image" Target="/ppt/media/image135.bin" Id="rId280" /><Relationship Type="http://schemas.openxmlformats.org/officeDocument/2006/relationships/image" Target="/ppt/media/image136.bin" Id="rId281" /><Relationship Type="http://schemas.openxmlformats.org/officeDocument/2006/relationships/image" Target="/ppt/media/image137.bin" Id="rId283" /><Relationship Type="http://schemas.openxmlformats.org/officeDocument/2006/relationships/image" Target="/ppt/media/image138.bin" Id="rId285" /><Relationship Type="http://schemas.openxmlformats.org/officeDocument/2006/relationships/image" Target="/ppt/media/image139.bin" Id="rId287" /><Relationship Type="http://schemas.openxmlformats.org/officeDocument/2006/relationships/image" Target="/ppt/media/image140.bin" Id="rId289" /><Relationship Type="http://schemas.openxmlformats.org/officeDocument/2006/relationships/image" Target="/ppt/media/image141.bin" Id="rId291" /><Relationship Type="http://schemas.openxmlformats.org/officeDocument/2006/relationships/image" Target="/ppt/media/image142.bin" Id="rId293" /><Relationship Type="http://schemas.openxmlformats.org/officeDocument/2006/relationships/image" Target="/ppt/media/image143.bin" Id="rId295" /><Relationship Type="http://schemas.openxmlformats.org/officeDocument/2006/relationships/image" Target="/ppt/media/image144.bin" Id="rId297" /><Relationship Type="http://schemas.openxmlformats.org/officeDocument/2006/relationships/image" Target="/ppt/media/image145.bin" Id="rId299" /><Relationship Type="http://schemas.openxmlformats.org/officeDocument/2006/relationships/image" Target="/ppt/media/image146.bin" Id="rId30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303" /><Relationship Type="http://schemas.openxmlformats.org/officeDocument/2006/relationships/image" Target="/ppt/media/image147.bin" Id="rId305" /><Relationship Type="http://schemas.openxmlformats.org/officeDocument/2006/relationships/image" Target="/ppt/media/image148.bin" Id="rId307" /><Relationship Type="http://schemas.openxmlformats.org/officeDocument/2006/relationships/image" Target="/ppt/media/image149.bin" Id="rId309" /><Relationship Type="http://schemas.openxmlformats.org/officeDocument/2006/relationships/image" Target="/ppt/media/image150.bin" Id="rId310" /><Relationship Type="http://schemas.openxmlformats.org/officeDocument/2006/relationships/image" Target="/ppt/media/image151.bin" Id="rId312" /><Relationship Type="http://schemas.openxmlformats.org/officeDocument/2006/relationships/image" Target="/ppt/media/image152.bin" Id="rId314" /><Relationship Type="http://schemas.openxmlformats.org/officeDocument/2006/relationships/image" Target="/ppt/media/image153.bin" Id="rId316" /><Relationship Type="http://schemas.openxmlformats.org/officeDocument/2006/relationships/image" Target="/ppt/media/image154.bin" Id="rId318" /><Relationship Type="http://schemas.openxmlformats.org/officeDocument/2006/relationships/image" Target="/ppt/media/image155.bin" Id="rId320" /><Relationship Type="http://schemas.openxmlformats.org/officeDocument/2006/relationships/image" Target="/ppt/media/image156.bin" Id="rId32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324" /><Relationship Type="http://schemas.openxmlformats.org/officeDocument/2006/relationships/image" Target="/ppt/media/image157.bin" Id="rId326" /><Relationship Type="http://schemas.openxmlformats.org/officeDocument/2006/relationships/image" Target="/ppt/media/image158.bin" Id="rId328" /><Relationship Type="http://schemas.openxmlformats.org/officeDocument/2006/relationships/image" Target="/ppt/media/image159.bin" Id="rId330" /><Relationship Type="http://schemas.openxmlformats.org/officeDocument/2006/relationships/image" Target="/ppt/media/image160.bin" Id="rId331" /><Relationship Type="http://schemas.openxmlformats.org/officeDocument/2006/relationships/image" Target="/ppt/media/image161.bin" Id="rId333" /><Relationship Type="http://schemas.openxmlformats.org/officeDocument/2006/relationships/image" Target="/ppt/media/image162.bin" Id="rId335" /><Relationship Type="http://schemas.openxmlformats.org/officeDocument/2006/relationships/image" Target="/ppt/media/image163.bin" Id="rId337" /><Relationship Type="http://schemas.openxmlformats.org/officeDocument/2006/relationships/image" Target="/ppt/media/image164.bin" Id="rId339" /><Relationship Type="http://schemas.openxmlformats.org/officeDocument/2006/relationships/image" Target="/ppt/media/image165.bin" Id="rId341" /><Relationship Type="http://schemas.openxmlformats.org/officeDocument/2006/relationships/image" Target="/ppt/media/image166.bin" Id="rId343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345" /><Relationship Type="http://schemas.openxmlformats.org/officeDocument/2006/relationships/image" Target="/ppt/media/image167.bin" Id="rId347" /><Relationship Type="http://schemas.openxmlformats.org/officeDocument/2006/relationships/image" Target="/ppt/media/image168.bin" Id="rId349" /><Relationship Type="http://schemas.openxmlformats.org/officeDocument/2006/relationships/image" Target="/ppt/media/image169.bin" Id="rId351" /><Relationship Type="http://schemas.openxmlformats.org/officeDocument/2006/relationships/image" Target="/ppt/media/image170.bin" Id="rId352" /><Relationship Type="http://schemas.openxmlformats.org/officeDocument/2006/relationships/image" Target="/ppt/media/image171.bin" Id="rId354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356" /><Relationship Type="http://schemas.openxmlformats.org/officeDocument/2006/relationships/image" Target="/ppt/media/image172.bin" Id="rId358" /><Relationship Type="http://schemas.openxmlformats.org/officeDocument/2006/relationships/image" Target="/ppt/media/image173.bin" Id="rId360" /><Relationship Type="http://schemas.openxmlformats.org/officeDocument/2006/relationships/image" Target="/ppt/media/image174.bin" Id="rId362" /><Relationship Type="http://schemas.openxmlformats.org/officeDocument/2006/relationships/image" Target="/ppt/media/image175.bin" Id="rId364" /><Relationship Type="http://schemas.openxmlformats.org/officeDocument/2006/relationships/image" Target="/ppt/media/image176.bin" Id="rId366" /><Relationship Type="http://schemas.openxmlformats.org/officeDocument/2006/relationships/image" Target="/ppt/media/image177.bin" Id="rId368" /><Relationship Type="http://schemas.openxmlformats.org/officeDocument/2006/relationships/image" Target="/ppt/media/image178.bin" Id="rId370" /><Relationship Type="http://schemas.openxmlformats.org/officeDocument/2006/relationships/image" Target="/ppt/media/image179.bin" Id="rId372" /><Relationship Type="http://schemas.openxmlformats.org/officeDocument/2006/relationships/image" Target="/ppt/media/image180.bin" Id="rId374" /><Relationship Type="http://schemas.openxmlformats.org/officeDocument/2006/relationships/image" Target="/ppt/media/image181.bin" Id="rId376" /><Relationship Type="http://schemas.openxmlformats.org/officeDocument/2006/relationships/image" Target="/ppt/media/image182.bin" Id="rId378" /><Relationship Type="http://schemas.openxmlformats.org/officeDocument/2006/relationships/image" Target="/ppt/media/image183.bin" Id="rId380" /><Relationship Type="http://schemas.openxmlformats.org/officeDocument/2006/relationships/image" Target="/ppt/media/image184.bin" Id="rId382" /><Relationship Type="http://schemas.openxmlformats.org/officeDocument/2006/relationships/image" Target="/ppt/media/image185.bin" Id="rId384" /><Relationship Type="http://schemas.openxmlformats.org/officeDocument/2006/relationships/image" Target="/ppt/media/image186.bin" Id="rId386" /><Relationship Type="http://schemas.openxmlformats.org/officeDocument/2006/relationships/image" Target="/ppt/media/image187.bin" Id="rId388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390" /><Relationship Type="http://schemas.openxmlformats.org/officeDocument/2006/relationships/image" Target="/ppt/media/image188.bin" Id="rId392" /><Relationship Type="http://schemas.openxmlformats.org/officeDocument/2006/relationships/image" Target="/ppt/media/image189.bin" Id="rId394" /><Relationship Type="http://schemas.openxmlformats.org/officeDocument/2006/relationships/image" Target="/ppt/media/image190.bin" Id="rId396" /><Relationship Type="http://schemas.openxmlformats.org/officeDocument/2006/relationships/image" Target="/ppt/media/image191.bin" Id="rId398" /><Relationship Type="http://schemas.openxmlformats.org/officeDocument/2006/relationships/image" Target="/ppt/media/image192.bin" Id="rId400" /><Relationship Type="http://schemas.openxmlformats.org/officeDocument/2006/relationships/image" Target="/ppt/media/image193.bin" Id="rId402" /><Relationship Type="http://schemas.openxmlformats.org/officeDocument/2006/relationships/image" Target="/ppt/media/image194.bin" Id="rId403" /><Relationship Type="http://schemas.openxmlformats.org/officeDocument/2006/relationships/image" Target="/ppt/media/image195.bin" Id="rId405" /><Relationship Type="http://schemas.openxmlformats.org/officeDocument/2006/relationships/image" Target="/ppt/media/image196.bin" Id="rId407" /><Relationship Type="http://schemas.openxmlformats.org/officeDocument/2006/relationships/image" Target="/ppt/media/image197.bin" Id="rId408" /><Relationship Type="http://schemas.openxmlformats.org/officeDocument/2006/relationships/image" Target="/ppt/media/image198.bin" Id="rId410" /><Relationship Type="http://schemas.openxmlformats.org/officeDocument/2006/relationships/image" Target="/ppt/media/image199.bin" Id="rId412" /><Relationship Type="http://schemas.openxmlformats.org/officeDocument/2006/relationships/image" Target="/ppt/media/image200.bin" Id="rId413" /><Relationship Type="http://schemas.openxmlformats.org/officeDocument/2006/relationships/image" Target="/ppt/media/image201.bin" Id="rId41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3" /><Relationship Type="http://schemas.openxmlformats.org/officeDocument/2006/relationships/image" Target="/ppt/media/image8.bin" Id="rId25" /><Relationship Type="http://schemas.openxmlformats.org/officeDocument/2006/relationships/image" Target="/ppt/media/image9.bin" Id="rId27" /><Relationship Type="http://schemas.openxmlformats.org/officeDocument/2006/relationships/image" Target="/ppt/media/image10.bin" Id="rId29" /><Relationship Type="http://schemas.openxmlformats.org/officeDocument/2006/relationships/image" Target="/ppt/media/image11.bin" Id="rId31" /><Relationship Type="http://schemas.openxmlformats.org/officeDocument/2006/relationships/image" Target="/ppt/media/image12.bin" Id="rId32" /><Relationship Type="http://schemas.openxmlformats.org/officeDocument/2006/relationships/image" Target="/ppt/media/image13.bin" Id="rId34" /><Relationship Type="http://schemas.openxmlformats.org/officeDocument/2006/relationships/image" Target="/ppt/media/image14.bin" Id="rId36" /><Relationship Type="http://schemas.openxmlformats.org/officeDocument/2006/relationships/image" Target="/ppt/media/image15.bin" Id="rId38" /><Relationship Type="http://schemas.openxmlformats.org/officeDocument/2006/relationships/image" Target="/ppt/media/image16.bin" Id="rId40" /><Relationship Type="http://schemas.openxmlformats.org/officeDocument/2006/relationships/image" Target="/ppt/media/image17.bin" Id="rId42" /><Relationship Type="http://schemas.openxmlformats.org/officeDocument/2006/relationships/image" Target="/ppt/media/image18.bin" Id="rId44" /><Relationship Type="http://schemas.openxmlformats.org/officeDocument/2006/relationships/image" Target="/ppt/media/image19.bin" Id="rId46" /><Relationship Type="http://schemas.openxmlformats.org/officeDocument/2006/relationships/image" Target="/ppt/media/image20.bin" Id="rId48" /><Relationship Type="http://schemas.openxmlformats.org/officeDocument/2006/relationships/image" Target="/ppt/media/image21.bin" Id="rId50" /><Relationship Type="http://schemas.openxmlformats.org/officeDocument/2006/relationships/image" Target="/ppt/media/image22.bin" Id="rId52" /><Relationship Type="http://schemas.openxmlformats.org/officeDocument/2006/relationships/image" Target="/ppt/media/image23.bin" Id="rId5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56" /><Relationship Type="http://schemas.openxmlformats.org/officeDocument/2006/relationships/image" Target="/ppt/media/image24.bin" Id="rId58" /><Relationship Type="http://schemas.openxmlformats.org/officeDocument/2006/relationships/image" Target="/ppt/media/image25.bin" Id="rId60" /><Relationship Type="http://schemas.openxmlformats.org/officeDocument/2006/relationships/image" Target="/ppt/media/image26.bin" Id="rId62" /><Relationship Type="http://schemas.openxmlformats.org/officeDocument/2006/relationships/image" Target="/ppt/media/image27.bin" Id="rId64" /><Relationship Type="http://schemas.openxmlformats.org/officeDocument/2006/relationships/image" Target="/ppt/media/image28.bin" Id="rId66" /><Relationship Type="http://schemas.openxmlformats.org/officeDocument/2006/relationships/image" Target="/ppt/media/image29.bin" Id="rId68" /><Relationship Type="http://schemas.openxmlformats.org/officeDocument/2006/relationships/image" Target="/ppt/media/image30.bin" Id="rId70" /><Relationship Type="http://schemas.openxmlformats.org/officeDocument/2006/relationships/image" Target="/ppt/media/image31.bin" Id="rId72" /><Relationship Type="http://schemas.openxmlformats.org/officeDocument/2006/relationships/image" Target="/ppt/media/image32.bin" Id="rId74" /><Relationship Type="http://schemas.openxmlformats.org/officeDocument/2006/relationships/image" Target="/ppt/media/image33.bin" Id="rId76" /><Relationship Type="http://schemas.openxmlformats.org/officeDocument/2006/relationships/image" Target="/ppt/media/image34.bin" Id="rId78" /><Relationship Type="http://schemas.openxmlformats.org/officeDocument/2006/relationships/image" Target="/ppt/media/image35.bin" Id="rId80" /><Relationship Type="http://schemas.openxmlformats.org/officeDocument/2006/relationships/image" Target="/ppt/media/image36.bin" Id="rId82" /><Relationship Type="http://schemas.openxmlformats.org/officeDocument/2006/relationships/image" Target="/ppt/media/image37.bin" Id="rId84" /><Relationship Type="http://schemas.openxmlformats.org/officeDocument/2006/relationships/image" Target="/ppt/media/image38.bin" Id="rId86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88" /><Relationship Type="http://schemas.openxmlformats.org/officeDocument/2006/relationships/image" Target="/ppt/media/image39.bin" Id="rId90" /><Relationship Type="http://schemas.openxmlformats.org/officeDocument/2006/relationships/image" Target="/ppt/media/image40.bin" Id="rId92" /><Relationship Type="http://schemas.openxmlformats.org/officeDocument/2006/relationships/image" Target="/ppt/media/image41.bin" Id="rId94" /><Relationship Type="http://schemas.openxmlformats.org/officeDocument/2006/relationships/image" Target="/ppt/media/image42.bin" Id="rId96" /><Relationship Type="http://schemas.openxmlformats.org/officeDocument/2006/relationships/image" Target="/ppt/media/image43.bin" Id="rId97" /><Relationship Type="http://schemas.openxmlformats.org/officeDocument/2006/relationships/image" Target="/ppt/media/image44.bin" Id="rId99" /><Relationship Type="http://schemas.openxmlformats.org/officeDocument/2006/relationships/image" Target="/ppt/media/image45.bin" Id="rId101" /><Relationship Type="http://schemas.openxmlformats.org/officeDocument/2006/relationships/image" Target="/ppt/media/image46.bin" Id="rId103" /><Relationship Type="http://schemas.openxmlformats.org/officeDocument/2006/relationships/image" Target="/ppt/media/image47.bin" Id="rId104" /><Relationship Type="http://schemas.openxmlformats.org/officeDocument/2006/relationships/image" Target="/ppt/media/image48.bin" Id="rId106" /><Relationship Type="http://schemas.openxmlformats.org/officeDocument/2006/relationships/image" Target="/ppt/media/image49.bin" Id="rId108" /><Relationship Type="http://schemas.openxmlformats.org/officeDocument/2006/relationships/image" Target="/ppt/media/image50.bin" Id="rId110" /><Relationship Type="http://schemas.openxmlformats.org/officeDocument/2006/relationships/image" Target="/ppt/media/image51.bin" Id="rId111" /><Relationship Type="http://schemas.openxmlformats.org/officeDocument/2006/relationships/image" Target="/ppt/media/image52.bin" Id="rId113" /><Relationship Type="http://schemas.openxmlformats.org/officeDocument/2006/relationships/image" Target="/ppt/media/image53.bin" Id="rId115" /><Relationship Type="http://schemas.openxmlformats.org/officeDocument/2006/relationships/image" Target="/ppt/media/image54.bin" Id="rId117" /><Relationship Type="http://schemas.openxmlformats.org/officeDocument/2006/relationships/image" Target="/ppt/media/image55.bin" Id="rId118" /><Relationship Type="http://schemas.openxmlformats.org/officeDocument/2006/relationships/image" Target="/ppt/media/image56.bin" Id="rId120" /><Relationship Type="http://schemas.openxmlformats.org/officeDocument/2006/relationships/image" Target="/ppt/media/image57.bin" Id="rId12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24" /><Relationship Type="http://schemas.openxmlformats.org/officeDocument/2006/relationships/image" Target="/ppt/media/image58.bin" Id="rId126" /><Relationship Type="http://schemas.openxmlformats.org/officeDocument/2006/relationships/image" Target="/ppt/media/image59.bin" Id="rId128" /><Relationship Type="http://schemas.openxmlformats.org/officeDocument/2006/relationships/image" Target="/ppt/media/image60.bin" Id="rId130" /><Relationship Type="http://schemas.openxmlformats.org/officeDocument/2006/relationships/image" Target="/ppt/media/image61.bin" Id="rId132" /><Relationship Type="http://schemas.openxmlformats.org/officeDocument/2006/relationships/image" Target="/ppt/media/image62.bin" Id="rId133" /><Relationship Type="http://schemas.openxmlformats.org/officeDocument/2006/relationships/image" Target="/ppt/media/image63.bin" Id="rId135" /><Relationship Type="http://schemas.openxmlformats.org/officeDocument/2006/relationships/image" Target="/ppt/media/image64.bin" Id="rId137" /><Relationship Type="http://schemas.openxmlformats.org/officeDocument/2006/relationships/image" Target="/ppt/media/image65.bin" Id="rId138" /><Relationship Type="http://schemas.openxmlformats.org/officeDocument/2006/relationships/image" Target="/ppt/media/image66.bin" Id="rId140" /><Relationship Type="http://schemas.openxmlformats.org/officeDocument/2006/relationships/image" Target="/ppt/media/image67.bin" Id="rId142" /><Relationship Type="http://schemas.openxmlformats.org/officeDocument/2006/relationships/image" Target="/ppt/media/image68.bin" Id="rId143" /><Relationship Type="http://schemas.openxmlformats.org/officeDocument/2006/relationships/image" Target="/ppt/media/image69.bin" Id="rId145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47" /><Relationship Type="http://schemas.openxmlformats.org/officeDocument/2006/relationships/image" Target="/ppt/media/image70.bin" Id="rId149" /><Relationship Type="http://schemas.openxmlformats.org/officeDocument/2006/relationships/image" Target="/ppt/media/image71.bin" Id="rId151" /><Relationship Type="http://schemas.openxmlformats.org/officeDocument/2006/relationships/image" Target="/ppt/media/image72.bin" Id="rId153" /><Relationship Type="http://schemas.openxmlformats.org/officeDocument/2006/relationships/image" Target="/ppt/media/image73.bin" Id="rId155" /><Relationship Type="http://schemas.openxmlformats.org/officeDocument/2006/relationships/image" Target="/ppt/media/image74.bin" Id="rId157" /><Relationship Type="http://schemas.openxmlformats.org/officeDocument/2006/relationships/image" Target="/ppt/media/image75.bin" Id="rId159" /><Relationship Type="http://schemas.openxmlformats.org/officeDocument/2006/relationships/image" Target="/ppt/media/image76.bin" Id="rId160" /><Relationship Type="http://schemas.openxmlformats.org/officeDocument/2006/relationships/image" Target="/ppt/media/image77.bin" Id="rId162" /><Relationship Type="http://schemas.openxmlformats.org/officeDocument/2006/relationships/image" Target="/ppt/media/image78.bin" Id="rId164" /><Relationship Type="http://schemas.openxmlformats.org/officeDocument/2006/relationships/image" Target="/ppt/media/image79.bin" Id="rId165" /><Relationship Type="http://schemas.openxmlformats.org/officeDocument/2006/relationships/image" Target="/ppt/media/image80.bin" Id="rId167" /><Relationship Type="http://schemas.openxmlformats.org/officeDocument/2006/relationships/image" Target="/ppt/media/image81.bin" Id="rId169" /><Relationship Type="http://schemas.openxmlformats.org/officeDocument/2006/relationships/image" Target="/ppt/media/image82.bin" Id="rId170" /><Relationship Type="http://schemas.openxmlformats.org/officeDocument/2006/relationships/image" Target="/ppt/media/image83.bin" Id="rId172" /><Relationship Type="http://schemas.openxmlformats.org/officeDocument/2006/relationships/image" Target="/ppt/media/image84.bin" Id="rId174" /><Relationship Type="http://schemas.openxmlformats.org/officeDocument/2006/relationships/image" Target="/ppt/media/image85.bin" Id="rId175" /><Relationship Type="http://schemas.openxmlformats.org/officeDocument/2006/relationships/image" Target="/ppt/media/image86.bin" Id="rId177" /><Relationship Type="http://schemas.openxmlformats.org/officeDocument/2006/relationships/image" Target="/ppt/media/image87.bin" Id="rId179" /><Relationship Type="http://schemas.openxmlformats.org/officeDocument/2006/relationships/image" Target="/ppt/media/image88.bin" Id="rId181" /><Relationship Type="http://schemas.openxmlformats.org/officeDocument/2006/relationships/image" Target="/ppt/media/image89.bin" Id="rId183" /><Relationship Type="http://schemas.openxmlformats.org/officeDocument/2006/relationships/image" Target="/ppt/media/image90.bin" Id="rId184" /><Relationship Type="http://schemas.openxmlformats.org/officeDocument/2006/relationships/image" Target="/ppt/media/image91.bin" Id="rId186" /><Relationship Type="http://schemas.openxmlformats.org/officeDocument/2006/relationships/image" Target="/ppt/media/image92.bin" Id="rId188" /><Relationship Type="http://schemas.openxmlformats.org/officeDocument/2006/relationships/image" Target="/ppt/media/image93.bin" Id="rId189" /><Relationship Type="http://schemas.openxmlformats.org/officeDocument/2006/relationships/image" Target="/ppt/media/image94.bin" Id="rId191" /><Relationship Type="http://schemas.openxmlformats.org/officeDocument/2006/relationships/image" Target="/ppt/media/image95.bin" Id="rId193" /><Relationship Type="http://schemas.openxmlformats.org/officeDocument/2006/relationships/image" Target="/ppt/media/image96.bin" Id="rId194" /><Relationship Type="http://schemas.openxmlformats.org/officeDocument/2006/relationships/image" Target="/ppt/media/image97.bin" Id="rId196" /><Relationship Type="http://schemas.openxmlformats.org/officeDocument/2006/relationships/image" Target="/ppt/media/image98.bin" Id="rId198" /><Relationship Type="http://schemas.openxmlformats.org/officeDocument/2006/relationships/image" Target="/ppt/media/image99.bin" Id="rId199" /><Relationship Type="http://schemas.openxmlformats.org/officeDocument/2006/relationships/image" Target="/ppt/media/image100.bin" Id="rId20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03" /><Relationship Type="http://schemas.openxmlformats.org/officeDocument/2006/relationships/image" Target="/ppt/media/image101.bin" Id="rId205" /><Relationship Type="http://schemas.openxmlformats.org/officeDocument/2006/relationships/image" Target="/ppt/media/image102.bin" Id="rId207" /><Relationship Type="http://schemas.openxmlformats.org/officeDocument/2006/relationships/image" Target="/ppt/media/image103.bin" Id="rId209" /><Relationship Type="http://schemas.openxmlformats.org/officeDocument/2006/relationships/image" Target="/ppt/media/image104.bin" Id="rId211" /><Relationship Type="http://schemas.openxmlformats.org/officeDocument/2006/relationships/image" Target="/ppt/media/image105.bin" Id="rId213" /><Relationship Type="http://schemas.openxmlformats.org/officeDocument/2006/relationships/image" Target="/ppt/media/image106.bin" Id="rId215" /><Relationship Type="http://schemas.openxmlformats.org/officeDocument/2006/relationships/image" Target="/ppt/media/image107.bin" Id="rId217" /><Relationship Type="http://schemas.openxmlformats.org/officeDocument/2006/relationships/image" Target="/ppt/media/image108.bin" Id="rId219" /><Relationship Type="http://schemas.openxmlformats.org/officeDocument/2006/relationships/image" Target="/ppt/media/image109.bin" Id="rId22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23" /><Relationship Type="http://schemas.openxmlformats.org/officeDocument/2006/relationships/image" Target="/ppt/media/image110.bin" Id="rId225" /><Relationship Type="http://schemas.openxmlformats.org/officeDocument/2006/relationships/image" Target="/ppt/media/image111.bin" Id="rId227" /><Relationship Type="http://schemas.openxmlformats.org/officeDocument/2006/relationships/image" Target="/ppt/media/image112.bin" Id="rId229" /><Relationship Type="http://schemas.openxmlformats.org/officeDocument/2006/relationships/image" Target="/ppt/media/image113.bin" Id="rId231" /><Relationship Type="http://schemas.openxmlformats.org/officeDocument/2006/relationships/image" Target="/ppt/media/image114.bin" Id="rId233" /><Relationship Type="http://schemas.openxmlformats.org/officeDocument/2006/relationships/image" Target="/ppt/media/image115.bin" Id="rId235" /><Relationship Type="http://schemas.openxmlformats.org/officeDocument/2006/relationships/image" Target="/ppt/media/image116.bin" Id="rId237" /><Relationship Type="http://schemas.openxmlformats.org/officeDocument/2006/relationships/image" Target="/ppt/media/image117.bin" Id="rId239" /><Relationship Type="http://schemas.openxmlformats.org/officeDocument/2006/relationships/image" Target="/ppt/media/image118.bin" Id="rId24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43" /><Relationship Type="http://schemas.openxmlformats.org/officeDocument/2006/relationships/image" Target="/ppt/media/image119.bin" Id="rId245" /><Relationship Type="http://schemas.openxmlformats.org/officeDocument/2006/relationships/image" Target="/ppt/media/image120.bin" Id="rId247" /><Relationship Type="http://schemas.openxmlformats.org/officeDocument/2006/relationships/image" Target="/ppt/media/image121.bin" Id="rId249" /><Relationship Type="http://schemas.openxmlformats.org/officeDocument/2006/relationships/image" Target="/ppt/media/image122.bin" Id="rId251" /><Relationship Type="http://schemas.openxmlformats.org/officeDocument/2006/relationships/image" Target="/ppt/media/image123.bin" Id="rId253" /><Relationship Type="http://schemas.openxmlformats.org/officeDocument/2006/relationships/image" Target="/ppt/media/image124.bin" Id="rId255" /><Relationship Type="http://schemas.openxmlformats.org/officeDocument/2006/relationships/image" Target="/ppt/media/image125.bin" Id="rId257" 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100000"/>
          </a:blip>
          <a:stretch/>
        </p:blipFill>
        <p:spPr>
          <a:xfrm>
            <a:off x="8124825" y="8332440"/>
            <a:ext cx="7096125" cy="1952625"/>
          </a:xfrm>
          <a:prstGeom prst="rect">
            <a:avLst/>
          </a:prstGeom>
        </p:spPr>
      </p:pic>
      <p:pic>
        <p:nvPicPr>
          <p:cNvPr id="30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pic>
        <p:nvPicPr>
          <p:cNvPr id="30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alphaModFix amt="100000"/>
          </a:blip>
          <a:stretch/>
        </p:blipFill>
        <p:spPr>
          <a:xfrm>
            <a:off x="6115050" y="8332440"/>
            <a:ext cx="2009775" cy="1952625"/>
          </a:xfrm>
          <a:prstGeom prst="rect">
            <a:avLst/>
          </a:prstGeom>
        </p:spPr>
      </p:pic>
      <p:pic>
        <p:nvPicPr>
          <p:cNvPr id="306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7">
            <a:alphaModFix amt="100000"/>
          </a:blip>
          <a:stretch/>
        </p:blipFill>
        <p:spPr>
          <a:xfrm>
            <a:off x="0" y="990600"/>
            <a:ext cx="8124825" cy="9296400"/>
          </a:xfrm>
          <a:prstGeom prst="rect">
            <a:avLst/>
          </a:prstGeom>
        </p:spPr>
      </p:pic>
      <p:sp>
        <p:nvSpPr>
          <p:cNvPr id="308" name="-40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970698" y="1210628"/>
            <a:ext cx="2281238" cy="4572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780"/>
              </a:lnSpc>
            </a:pPr>
            <a:r>
              <a:rPr lang="en-US" sz="2700" b="1" spc="-9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Matthias Eggert</a:t>
            </a:r>
          </a:p>
        </p:txBody>
      </p:sp>
      <p:pic>
        <p:nvPicPr>
          <p:cNvPr id="310" name="sgPresentorImageNod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9">
            <a:alphaModFix amt="100000"/>
          </a:blip>
          <a:srcRect l="0" t="0" r="0" b="0"/>
          <a:stretch/>
        </p:blipFill>
        <p:spPr>
          <a:xfrm>
            <a:off x="16382848" y="990600"/>
            <a:ext cx="914400" cy="914400"/>
          </a:xfrm>
          <a:prstGeom prst="rect">
            <a:avLst/>
          </a:prstGeom>
        </p:spPr>
      </p:pic>
      <p:sp>
        <p:nvSpPr>
          <p:cNvPr id="312" name="-45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057066" y="3942016"/>
            <a:ext cx="6891338" cy="1724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696"/>
              </a:lnSpc>
            </a:pPr>
            <a:r>
              <a:rPr lang="en-US" sz="5400" b="1" spc="-189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Marketing Automation &amp; OXID eShop</a:t>
            </a:r>
          </a:p>
        </p:txBody>
      </p:sp>
      <p:sp>
        <p:nvSpPr>
          <p:cNvPr id="314" name="A small sentence which explains all about this presentation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057066" y="5962460"/>
            <a:ext cx="7300912" cy="419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C54">
                    <a:alpha val="100000"/>
                  </a:srgbClr>
                </a:solidFill>
                <a:latin typeface="Assistant" panose="00000700000000000000" pitchFamily="2" charset="0"/>
              </a:rPr>
              <a:t>Herausforderungen, Lösungen und Best Practices</a:t>
            </a:r>
          </a:p>
        </p:txBody>
      </p:sp>
      <p:sp>
        <p:nvSpPr>
          <p:cNvPr id="316" name="Type something to add more info-43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429434" y="8934450"/>
            <a:ext cx="6481762" cy="1228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Dienstag, 22. Oktober | Triff OXID und ProfihostDIXENO GmbH</a:t>
            </a:r>
          </a:p>
        </p:txBody>
      </p:sp>
      <p:pic>
        <p:nvPicPr>
          <p:cNvPr id="31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61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5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63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sp>
        <p:nvSpPr>
          <p:cNvPr id="657" name="-44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3743896"/>
            <a:ext cx="3195638" cy="847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696"/>
              </a:lnSpc>
            </a:pPr>
            <a:r>
              <a:rPr lang="en-US" sz="5400" b="1" spc="-189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Workflows </a:t>
            </a:r>
          </a:p>
        </p:txBody>
      </p:sp>
      <p:sp>
        <p:nvSpPr>
          <p:cNvPr id="659" name="A brief explanation about the image you have used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4891468"/>
            <a:ext cx="5815012" cy="1628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C54">
                    <a:alpha val="100000"/>
                  </a:srgbClr>
                </a:solidFill>
                <a:latin typeface="Assistant" panose="00000700000000000000" pitchFamily="2" charset="0"/>
              </a:rPr>
              <a:t>PWorkflows sind der Kern der Marketing Automation. Kategorien zahlen auf diverse Geschäftsziele ein und die Erstellung der Workflows reichen von klassisch bis 100% individuell.</a:t>
            </a:r>
          </a:p>
        </p:txBody>
      </p:sp>
      <p:pic>
        <p:nvPicPr>
          <p:cNvPr id="66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65">
            <a:alphaModFix amt="100000"/>
          </a:blip>
          <a:stretch/>
        </p:blipFill>
        <p:spPr>
          <a:xfrm>
            <a:off x="7320706" y="1600051"/>
            <a:ext cx="9458325" cy="7124700"/>
          </a:xfrm>
          <a:prstGeom prst="rect">
            <a:avLst/>
          </a:prstGeom>
        </p:spPr>
      </p:pic>
      <p:pic>
        <p:nvPicPr>
          <p:cNvPr id="662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67">
            <a:alphaModFix amt="100000"/>
          </a:blip>
          <a:srcRect l="0" t="0" r="0" b="0"/>
          <a:stretch/>
        </p:blipFill>
        <p:spPr>
          <a:xfrm>
            <a:off x="7358806" y="1638151"/>
            <a:ext cx="9382125" cy="7010400"/>
          </a:xfrm>
          <a:prstGeom prst="rect">
            <a:avLst/>
          </a:prstGeom>
        </p:spPr>
      </p:pic>
      <p:pic>
        <p:nvPicPr>
          <p:cNvPr id="66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69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1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73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6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75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pic>
        <p:nvPicPr>
          <p:cNvPr id="668" name="svgbas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78">
            <a:alphaModFix amt="100000"/>
            <a:extLst>
              <a:ext uri="{627A3684-E8D3-410C-879D-F080F1DB4922}">
                <asvg:svgBlip xmlns:r="http://schemas.openxmlformats.org/officeDocument/2006/relationships" xmlns:asvg="http://schemas.microsoft.com/office/drawing/2016/SVG/main" r:embed="rId277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990600" y="2743200"/>
            <a:ext cx="16306800" cy="6591300"/>
          </a:xfrm>
          <a:prstGeom prst="rect">
            <a:avLst/>
          </a:prstGeom>
        </p:spPr>
      </p:pic>
      <p:pic>
        <p:nvPicPr>
          <p:cNvPr id="669" name="iconNodec5f6db5d-919e-4cd8-9761-d7b2e16247b9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81">
            <a:alphaModFix amt="100000"/>
            <a:extLst>
              <a:ext uri="{6A9689D1-91DD-4444-BD14-7BD84A217497}">
                <asvg:svgBlip xmlns:r="http://schemas.openxmlformats.org/officeDocument/2006/relationships" xmlns:asvg="http://schemas.microsoft.com/office/drawing/2016/SVG/main" r:embed="rId280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8129736" y="5519738"/>
            <a:ext cx="2028230" cy="2028230"/>
          </a:xfrm>
          <a:prstGeom prst="rect">
            <a:avLst/>
          </a:prstGeom>
        </p:spPr>
      </p:pic>
      <p:pic>
        <p:nvPicPr>
          <p:cNvPr id="67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83">
            <a:alphaModFix amt="100000"/>
          </a:blip>
          <a:stretch/>
        </p:blipFill>
        <p:spPr>
          <a:xfrm>
            <a:off x="7320706" y="3360390"/>
            <a:ext cx="609600" cy="609600"/>
          </a:xfrm>
          <a:prstGeom prst="rect">
            <a:avLst/>
          </a:prstGeom>
        </p:spPr>
      </p:pic>
      <p:sp>
        <p:nvSpPr>
          <p:cNvPr id="671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480078" y="3345275"/>
            <a:ext cx="30956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1</a:t>
            </a:r>
          </a:p>
        </p:txBody>
      </p:sp>
      <p:sp>
        <p:nvSpPr>
          <p:cNvPr id="672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111300" y="3247454"/>
            <a:ext cx="2919412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Onboarding Neukunden</a:t>
            </a:r>
          </a:p>
        </p:txBody>
      </p:sp>
      <p:sp>
        <p:nvSpPr>
          <p:cNvPr id="673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485727" y="3726656"/>
            <a:ext cx="2544985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Willkommens-E-Mail-Serie</a:t>
            </a:r>
          </a:p>
        </p:txBody>
      </p:sp>
      <p:pic>
        <p:nvPicPr>
          <p:cNvPr id="674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85">
            <a:alphaModFix amt="100000"/>
          </a:blip>
          <a:stretch/>
        </p:blipFill>
        <p:spPr>
          <a:xfrm>
            <a:off x="8158906" y="3833515"/>
            <a:ext cx="142577" cy="142577"/>
          </a:xfrm>
          <a:prstGeom prst="rect">
            <a:avLst/>
          </a:prstGeom>
        </p:spPr>
      </p:pic>
      <p:pic>
        <p:nvPicPr>
          <p:cNvPr id="67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87">
            <a:alphaModFix amt="100000"/>
          </a:blip>
          <a:stretch/>
        </p:blipFill>
        <p:spPr>
          <a:xfrm>
            <a:off x="11468100" y="5518844"/>
            <a:ext cx="609600" cy="609600"/>
          </a:xfrm>
          <a:prstGeom prst="rect">
            <a:avLst/>
          </a:prstGeom>
        </p:spPr>
      </p:pic>
      <p:sp>
        <p:nvSpPr>
          <p:cNvPr id="676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618024" y="5503640"/>
            <a:ext cx="3286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2</a:t>
            </a:r>
          </a:p>
        </p:txBody>
      </p:sp>
      <p:sp>
        <p:nvSpPr>
          <p:cNvPr id="677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258770" y="5405818"/>
            <a:ext cx="2328862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Kaufhistorie Kunden</a:t>
            </a:r>
          </a:p>
        </p:txBody>
      </p:sp>
      <p:sp>
        <p:nvSpPr>
          <p:cNvPr id="678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633198" y="5885021"/>
            <a:ext cx="1954435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Reaktivierung </a:t>
            </a:r>
          </a:p>
        </p:txBody>
      </p:sp>
      <p:pic>
        <p:nvPicPr>
          <p:cNvPr id="679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89">
            <a:alphaModFix amt="100000"/>
          </a:blip>
          <a:stretch/>
        </p:blipFill>
        <p:spPr>
          <a:xfrm>
            <a:off x="12306300" y="5991969"/>
            <a:ext cx="142577" cy="142577"/>
          </a:xfrm>
          <a:prstGeom prst="rect">
            <a:avLst/>
          </a:prstGeom>
        </p:spPr>
      </p:pic>
      <p:pic>
        <p:nvPicPr>
          <p:cNvPr id="68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91">
            <a:alphaModFix amt="100000"/>
          </a:blip>
          <a:stretch/>
        </p:blipFill>
        <p:spPr>
          <a:xfrm>
            <a:off x="10945416" y="8095953"/>
            <a:ext cx="609600" cy="609600"/>
          </a:xfrm>
          <a:prstGeom prst="rect">
            <a:avLst/>
          </a:prstGeom>
        </p:spPr>
      </p:pic>
      <p:sp>
        <p:nvSpPr>
          <p:cNvPr id="681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095292" y="8080820"/>
            <a:ext cx="3286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3</a:t>
            </a:r>
          </a:p>
        </p:txBody>
      </p:sp>
      <p:sp>
        <p:nvSpPr>
          <p:cNvPr id="682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36134" y="7982902"/>
            <a:ext cx="2690812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Nachverfolgung</a:t>
            </a:r>
          </a:p>
        </p:txBody>
      </p:sp>
      <p:sp>
        <p:nvSpPr>
          <p:cNvPr id="683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36134" y="8462105"/>
            <a:ext cx="269081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Konfigurationsprodukte</a:t>
            </a:r>
          </a:p>
        </p:txBody>
      </p:sp>
      <p:pic>
        <p:nvPicPr>
          <p:cNvPr id="68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93">
            <a:alphaModFix amt="100000"/>
          </a:blip>
          <a:stretch/>
        </p:blipFill>
        <p:spPr>
          <a:xfrm>
            <a:off x="6734175" y="8095953"/>
            <a:ext cx="609600" cy="609600"/>
          </a:xfrm>
          <a:prstGeom prst="rect">
            <a:avLst/>
          </a:prstGeom>
        </p:spPr>
      </p:pic>
      <p:sp>
        <p:nvSpPr>
          <p:cNvPr id="685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84003" y="8080820"/>
            <a:ext cx="3286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4</a:t>
            </a:r>
          </a:p>
        </p:txBody>
      </p:sp>
      <p:sp>
        <p:nvSpPr>
          <p:cNvPr id="686" name="-40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260056" y="7998142"/>
            <a:ext cx="230981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Cross- und Upselling</a:t>
            </a:r>
          </a:p>
        </p:txBody>
      </p:sp>
      <p:sp>
        <p:nvSpPr>
          <p:cNvPr id="687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541901" y="8462105"/>
            <a:ext cx="2021110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Wartung und Service</a:t>
            </a:r>
          </a:p>
        </p:txBody>
      </p:sp>
      <p:pic>
        <p:nvPicPr>
          <p:cNvPr id="688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95">
            <a:alphaModFix amt="100000"/>
          </a:blip>
          <a:stretch/>
        </p:blipFill>
        <p:spPr>
          <a:xfrm>
            <a:off x="4214961" y="8568928"/>
            <a:ext cx="142577" cy="142577"/>
          </a:xfrm>
          <a:prstGeom prst="rect">
            <a:avLst/>
          </a:prstGeom>
        </p:spPr>
      </p:pic>
      <p:pic>
        <p:nvPicPr>
          <p:cNvPr id="68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97">
            <a:alphaModFix amt="100000"/>
          </a:blip>
          <a:stretch/>
        </p:blipFill>
        <p:spPr>
          <a:xfrm>
            <a:off x="6210300" y="5518844"/>
            <a:ext cx="609600" cy="609600"/>
          </a:xfrm>
          <a:prstGeom prst="rect">
            <a:avLst/>
          </a:prstGeom>
        </p:spPr>
      </p:pic>
      <p:sp>
        <p:nvSpPr>
          <p:cNvPr id="690" name="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360128" y="5503640"/>
            <a:ext cx="3286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5</a:t>
            </a:r>
          </a:p>
        </p:txBody>
      </p:sp>
      <p:sp>
        <p:nvSpPr>
          <p:cNvPr id="691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3596164" y="5405818"/>
            <a:ext cx="2443162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Aktionen</a:t>
            </a:r>
          </a:p>
        </p:txBody>
      </p:sp>
      <p:sp>
        <p:nvSpPr>
          <p:cNvPr id="692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3970592" y="5885021"/>
            <a:ext cx="2068735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Warenkorbabbrecher</a:t>
            </a:r>
          </a:p>
        </p:txBody>
      </p:sp>
      <p:pic>
        <p:nvPicPr>
          <p:cNvPr id="693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99">
            <a:alphaModFix amt="100000"/>
          </a:blip>
          <a:stretch/>
        </p:blipFill>
        <p:spPr>
          <a:xfrm>
            <a:off x="3643759" y="5991969"/>
            <a:ext cx="142577" cy="142577"/>
          </a:xfrm>
          <a:prstGeom prst="rect">
            <a:avLst/>
          </a:prstGeom>
        </p:spPr>
      </p:pic>
      <p:sp>
        <p:nvSpPr>
          <p:cNvPr id="694" name="Click here to edit title-45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952500"/>
            <a:ext cx="1336833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Was lässt sich schnell und erfolgreich Automatisieren?</a:t>
            </a:r>
          </a:p>
        </p:txBody>
      </p:sp>
      <p:pic>
        <p:nvPicPr>
          <p:cNvPr id="69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01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  <p:sp>
        <p:nvSpPr>
          <p:cNvPr id="697" name="Click here to edit subtitle-41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1714500"/>
            <a:ext cx="13368338" cy="419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C54">
                    <a:alpha val="100000"/>
                  </a:srgbClr>
                </a:solidFill>
                <a:latin typeface="Assistant" panose="00000700000000000000" pitchFamily="2" charset="0"/>
              </a:rPr>
              <a:t>Klassische Themen in der Automation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2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05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07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pic>
        <p:nvPicPr>
          <p:cNvPr id="703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10">
            <a:alphaModFix amt="100000"/>
            <a:extLst>
              <a:ext uri="{A8D32C1E-AC10-4E6C-BA92-FA5F37F2056E}">
                <asvg:svgBlip xmlns:r="http://schemas.openxmlformats.org/officeDocument/2006/relationships" xmlns:asvg="http://schemas.microsoft.com/office/drawing/2016/SVG/main" r:embed="rId309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5067300" y="2743200"/>
            <a:ext cx="8153400" cy="6591300"/>
          </a:xfrm>
          <a:prstGeom prst="rect">
            <a:avLst/>
          </a:prstGeom>
        </p:spPr>
      </p:pic>
      <p:pic>
        <p:nvPicPr>
          <p:cNvPr id="70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12">
            <a:alphaModFix amt="100000"/>
          </a:blip>
          <a:stretch/>
        </p:blipFill>
        <p:spPr>
          <a:xfrm>
            <a:off x="6032450" y="7925544"/>
            <a:ext cx="609600" cy="609600"/>
          </a:xfrm>
          <a:prstGeom prst="rect">
            <a:avLst/>
          </a:prstGeom>
        </p:spPr>
      </p:pic>
      <p:sp>
        <p:nvSpPr>
          <p:cNvPr id="705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191822" y="7910322"/>
            <a:ext cx="30956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1</a:t>
            </a:r>
          </a:p>
        </p:txBody>
      </p:sp>
      <p:sp>
        <p:nvSpPr>
          <p:cNvPr id="706" name="-42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01280" y="7649432"/>
            <a:ext cx="46910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Kunde bestellt kostenloses Materialmuster</a:t>
            </a:r>
          </a:p>
        </p:txBody>
      </p:sp>
      <p:sp>
        <p:nvSpPr>
          <p:cNvPr id="707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8113395"/>
            <a:ext cx="4843462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Musterversand dient zur Prüfung von Material, Farbe,  Verarbeitung usw</a:t>
            </a:r>
          </a:p>
        </p:txBody>
      </p:sp>
      <p:pic>
        <p:nvPicPr>
          <p:cNvPr id="70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14">
            <a:alphaModFix amt="100000"/>
          </a:blip>
          <a:stretch/>
        </p:blipFill>
        <p:spPr>
          <a:xfrm>
            <a:off x="10646121" y="7376219"/>
            <a:ext cx="609600" cy="609600"/>
          </a:xfrm>
          <a:prstGeom prst="rect">
            <a:avLst/>
          </a:prstGeom>
        </p:spPr>
      </p:pic>
      <p:sp>
        <p:nvSpPr>
          <p:cNvPr id="709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796016" y="7361015"/>
            <a:ext cx="3286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2</a:t>
            </a:r>
          </a:p>
        </p:txBody>
      </p:sp>
      <p:sp>
        <p:nvSpPr>
          <p:cNvPr id="710" name="-45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512963" y="7100221"/>
            <a:ext cx="322421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OXID gibt Info an Automation</a:t>
            </a:r>
          </a:p>
        </p:txBody>
      </p:sp>
      <p:sp>
        <p:nvSpPr>
          <p:cNvPr id="711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512963" y="7564184"/>
            <a:ext cx="5843588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Dem Kontakt wird die Bestellung zugefügt. Kunde wird dem Segment Musterbestellung zugeordnet.</a:t>
            </a:r>
          </a:p>
        </p:txBody>
      </p:sp>
      <p:pic>
        <p:nvPicPr>
          <p:cNvPr id="71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16">
            <a:alphaModFix amt="100000"/>
          </a:blip>
          <a:stretch/>
        </p:blipFill>
        <p:spPr>
          <a:xfrm>
            <a:off x="6032450" y="5728394"/>
            <a:ext cx="609600" cy="609600"/>
          </a:xfrm>
          <a:prstGeom prst="rect">
            <a:avLst/>
          </a:prstGeom>
        </p:spPr>
      </p:pic>
      <p:sp>
        <p:nvSpPr>
          <p:cNvPr id="713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182201" y="5713190"/>
            <a:ext cx="3286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3</a:t>
            </a:r>
          </a:p>
        </p:txBody>
      </p:sp>
      <p:sp>
        <p:nvSpPr>
          <p:cNvPr id="714" name="-46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065401" y="5452396"/>
            <a:ext cx="371951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Prüfung auf Kauf nach Zeitraum X</a:t>
            </a:r>
          </a:p>
        </p:txBody>
      </p:sp>
      <p:sp>
        <p:nvSpPr>
          <p:cNvPr id="715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5916358"/>
            <a:ext cx="4843462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Automation erhält Info vom OXID Shop, ob aus einem Muster eine Bestellung wurde</a:t>
            </a:r>
          </a:p>
        </p:txBody>
      </p:sp>
      <p:pic>
        <p:nvPicPr>
          <p:cNvPr id="71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18">
            <a:alphaModFix amt="100000"/>
          </a:blip>
          <a:stretch/>
        </p:blipFill>
        <p:spPr>
          <a:xfrm>
            <a:off x="11634788" y="4080569"/>
            <a:ext cx="609600" cy="609600"/>
          </a:xfrm>
          <a:prstGeom prst="rect">
            <a:avLst/>
          </a:prstGeom>
        </p:spPr>
      </p:pic>
      <p:sp>
        <p:nvSpPr>
          <p:cNvPr id="717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84520" y="4065365"/>
            <a:ext cx="3286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4</a:t>
            </a:r>
          </a:p>
        </p:txBody>
      </p:sp>
      <p:sp>
        <p:nvSpPr>
          <p:cNvPr id="718" name="-48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501562" y="3804571"/>
            <a:ext cx="46434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Automation sendet Erinnerung an Kunden</a:t>
            </a:r>
          </a:p>
        </p:txBody>
      </p:sp>
      <p:sp>
        <p:nvSpPr>
          <p:cNvPr id="719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501562" y="4268534"/>
            <a:ext cx="4852988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Kein Kauf = Automation sendet personalisierte Mail mit Erinnerung Support und Gutschein.</a:t>
            </a:r>
          </a:p>
        </p:txBody>
      </p:sp>
      <p:pic>
        <p:nvPicPr>
          <p:cNvPr id="72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20">
            <a:alphaModFix amt="100000"/>
          </a:blip>
          <a:stretch/>
        </p:blipFill>
        <p:spPr>
          <a:xfrm>
            <a:off x="8822680" y="3536900"/>
            <a:ext cx="609600" cy="609600"/>
          </a:xfrm>
          <a:prstGeom prst="rect">
            <a:avLst/>
          </a:prstGeom>
        </p:spPr>
      </p:pic>
      <p:sp>
        <p:nvSpPr>
          <p:cNvPr id="721" name="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972550" y="3521678"/>
            <a:ext cx="3286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5</a:t>
            </a:r>
          </a:p>
        </p:txBody>
      </p:sp>
      <p:sp>
        <p:nvSpPr>
          <p:cNvPr id="722" name="-42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424106" y="3260788"/>
            <a:ext cx="31575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Deutliche Umsatzsteigerung</a:t>
            </a:r>
          </a:p>
        </p:txBody>
      </p:sp>
      <p:sp>
        <p:nvSpPr>
          <p:cNvPr id="723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3724751"/>
            <a:ext cx="7634288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Erfolgreiche Kampagne mit hohen Warenkörben und einer messbaren Umsatzsteigerung</a:t>
            </a:r>
          </a:p>
        </p:txBody>
      </p:sp>
      <p:sp>
        <p:nvSpPr>
          <p:cNvPr id="724" name="-42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952500"/>
            <a:ext cx="746283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Beispiel: Workflow Musterversand</a:t>
            </a:r>
          </a:p>
        </p:txBody>
      </p:sp>
      <p:pic>
        <p:nvPicPr>
          <p:cNvPr id="72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22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  <p:sp>
        <p:nvSpPr>
          <p:cNvPr id="727" name="-47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1737360"/>
            <a:ext cx="122729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C54">
                    <a:alpha val="100000"/>
                  </a:srgbClr>
                </a:solidFill>
                <a:latin typeface="Assistant" panose="00000700000000000000" pitchFamily="2" charset="0"/>
              </a:rPr>
              <a:t>Shop verschickt seit Jahren bis zu 50 kostenlose Muster pro Tag. Bis Anfang des Jahres ohne jede Nachverfolgung.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3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26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3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28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pic>
        <p:nvPicPr>
          <p:cNvPr id="733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31">
            <a:alphaModFix amt="100000"/>
            <a:extLst>
              <a:ext uri="{5184C69C-3BC2-4007-BCDE-ECED22075BC8}">
                <asvg:svgBlip xmlns:r="http://schemas.openxmlformats.org/officeDocument/2006/relationships" xmlns:asvg="http://schemas.microsoft.com/office/drawing/2016/SVG/main" r:embed="rId330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5067300" y="2743200"/>
            <a:ext cx="8153400" cy="6591300"/>
          </a:xfrm>
          <a:prstGeom prst="rect">
            <a:avLst/>
          </a:prstGeom>
        </p:spPr>
      </p:pic>
      <p:pic>
        <p:nvPicPr>
          <p:cNvPr id="73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33">
            <a:alphaModFix amt="100000"/>
          </a:blip>
          <a:stretch/>
        </p:blipFill>
        <p:spPr>
          <a:xfrm>
            <a:off x="6471791" y="3534519"/>
            <a:ext cx="609600" cy="609600"/>
          </a:xfrm>
          <a:prstGeom prst="rect">
            <a:avLst/>
          </a:prstGeom>
        </p:spPr>
      </p:pic>
      <p:sp>
        <p:nvSpPr>
          <p:cNvPr id="735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631305" y="3519392"/>
            <a:ext cx="30956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1</a:t>
            </a:r>
          </a:p>
        </p:txBody>
      </p:sp>
      <p:sp>
        <p:nvSpPr>
          <p:cNvPr id="736" name="-42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3214306" y="3258502"/>
            <a:ext cx="30146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Kunde kauft Sonnenschutz</a:t>
            </a:r>
          </a:p>
        </p:txBody>
      </p:sp>
      <p:sp>
        <p:nvSpPr>
          <p:cNvPr id="737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3722465"/>
            <a:ext cx="5281612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Sonnenschutz gibt es in diversen Ausführungen. Markisen, Sonnensegel usw</a:t>
            </a:r>
          </a:p>
        </p:txBody>
      </p:sp>
      <p:pic>
        <p:nvPicPr>
          <p:cNvPr id="73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35">
            <a:alphaModFix amt="100000"/>
          </a:blip>
          <a:stretch/>
        </p:blipFill>
        <p:spPr>
          <a:xfrm>
            <a:off x="11195447" y="4633169"/>
            <a:ext cx="609600" cy="609600"/>
          </a:xfrm>
          <a:prstGeom prst="rect">
            <a:avLst/>
          </a:prstGeom>
        </p:spPr>
      </p:pic>
      <p:sp>
        <p:nvSpPr>
          <p:cNvPr id="739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345228" y="4618006"/>
            <a:ext cx="3286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2</a:t>
            </a:r>
          </a:p>
        </p:txBody>
      </p:sp>
      <p:sp>
        <p:nvSpPr>
          <p:cNvPr id="740" name="-49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062270" y="4357116"/>
            <a:ext cx="322421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OXID gibt Info an Automation</a:t>
            </a:r>
          </a:p>
        </p:txBody>
      </p:sp>
      <p:sp>
        <p:nvSpPr>
          <p:cNvPr id="741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062270" y="4821079"/>
            <a:ext cx="5300662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Dem Kontakt wird die Bestellung zugefügt. Kunde wird dem Segment Käufer Sonnensegel zugefügt</a:t>
            </a:r>
          </a:p>
        </p:txBody>
      </p:sp>
      <p:pic>
        <p:nvPicPr>
          <p:cNvPr id="74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37">
            <a:alphaModFix amt="100000"/>
          </a:blip>
          <a:stretch/>
        </p:blipFill>
        <p:spPr>
          <a:xfrm>
            <a:off x="6471791" y="5731669"/>
            <a:ext cx="609600" cy="609600"/>
          </a:xfrm>
          <a:prstGeom prst="rect">
            <a:avLst/>
          </a:prstGeom>
        </p:spPr>
      </p:pic>
      <p:sp>
        <p:nvSpPr>
          <p:cNvPr id="743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621685" y="5716429"/>
            <a:ext cx="3286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3</a:t>
            </a:r>
          </a:p>
        </p:txBody>
      </p:sp>
      <p:sp>
        <p:nvSpPr>
          <p:cNvPr id="744" name="-43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334958" y="5455539"/>
            <a:ext cx="38909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Prüfung auf Kauf von Pfelegmitteln</a:t>
            </a:r>
          </a:p>
        </p:txBody>
      </p:sp>
      <p:sp>
        <p:nvSpPr>
          <p:cNvPr id="745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5919597"/>
            <a:ext cx="5281612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Automation erhält Info vom OXID Shop, ob Pflegemittel gekauft wurde</a:t>
            </a:r>
          </a:p>
        </p:txBody>
      </p:sp>
      <p:pic>
        <p:nvPicPr>
          <p:cNvPr id="74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39">
            <a:alphaModFix amt="100000"/>
          </a:blip>
          <a:stretch/>
        </p:blipFill>
        <p:spPr>
          <a:xfrm>
            <a:off x="11195447" y="6830169"/>
            <a:ext cx="609600" cy="609600"/>
          </a:xfrm>
          <a:prstGeom prst="rect">
            <a:avLst/>
          </a:prstGeom>
        </p:spPr>
      </p:pic>
      <p:sp>
        <p:nvSpPr>
          <p:cNvPr id="747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345228" y="6815042"/>
            <a:ext cx="3286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4</a:t>
            </a:r>
          </a:p>
        </p:txBody>
      </p:sp>
      <p:sp>
        <p:nvSpPr>
          <p:cNvPr id="748" name="-49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062270" y="6375844"/>
            <a:ext cx="493871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Automation sendet Pflegehinweis an Kunden</a:t>
            </a:r>
          </a:p>
        </p:txBody>
      </p:sp>
      <p:sp>
        <p:nvSpPr>
          <p:cNvPr id="749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062270" y="6839807"/>
            <a:ext cx="5300662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Kein Kauf = Automation sendet personalisierte Mail mit einem rabattierten Bundle Pflegemittel für das gekaufte Sonnensegel.</a:t>
            </a:r>
          </a:p>
        </p:txBody>
      </p:sp>
      <p:pic>
        <p:nvPicPr>
          <p:cNvPr id="75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41">
            <a:alphaModFix amt="100000"/>
          </a:blip>
          <a:stretch/>
        </p:blipFill>
        <p:spPr>
          <a:xfrm>
            <a:off x="6471791" y="7928819"/>
            <a:ext cx="609600" cy="609600"/>
          </a:xfrm>
          <a:prstGeom prst="rect">
            <a:avLst/>
          </a:prstGeom>
        </p:spPr>
      </p:pic>
      <p:sp>
        <p:nvSpPr>
          <p:cNvPr id="751" name="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621685" y="7913656"/>
            <a:ext cx="3286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spc="-67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5</a:t>
            </a:r>
          </a:p>
        </p:txBody>
      </p:sp>
      <p:sp>
        <p:nvSpPr>
          <p:cNvPr id="752" name="-43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163128" y="7639050"/>
            <a:ext cx="4062412" cy="742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Upselling und Kundenbindung durch Verbrauchsgüter</a:t>
            </a:r>
          </a:p>
        </p:txBody>
      </p:sp>
      <p:sp>
        <p:nvSpPr>
          <p:cNvPr id="753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8487061"/>
            <a:ext cx="528161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Erfolgreiche Kampagne mit hoher Kundenbindung</a:t>
            </a:r>
          </a:p>
        </p:txBody>
      </p:sp>
      <p:sp>
        <p:nvSpPr>
          <p:cNvPr id="754" name="-45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952500"/>
            <a:ext cx="993933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Beispiel: Workflow Upselling Verbrauchsgüter</a:t>
            </a:r>
          </a:p>
        </p:txBody>
      </p:sp>
      <p:pic>
        <p:nvPicPr>
          <p:cNvPr id="75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43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  <p:sp>
        <p:nvSpPr>
          <p:cNvPr id="757" name="-45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1737360"/>
            <a:ext cx="115109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C54">
                    <a:alpha val="100000"/>
                  </a:srgbClr>
                </a:solidFill>
                <a:latin typeface="Assistant" panose="00000700000000000000" pitchFamily="2" charset="0"/>
              </a:rPr>
              <a:t>Shop verkauft Markisen und Sonnensegel. Nach dem Zeitraum X werden passende Pflegemittel angeboten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4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47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6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49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pic>
        <p:nvPicPr>
          <p:cNvPr id="763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52">
            <a:alphaModFix amt="100000"/>
            <a:extLst>
              <a:ext uri="{8F11B4DF-8CFD-4B11-8496-FF99D0C68E6D}">
                <asvg:svgBlip xmlns:r="http://schemas.openxmlformats.org/officeDocument/2006/relationships" xmlns:asvg="http://schemas.microsoft.com/office/drawing/2016/SVG/main" r:embed="rId351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990600" y="2743200"/>
            <a:ext cx="16306800" cy="6591300"/>
          </a:xfrm>
          <a:prstGeom prst="rect">
            <a:avLst/>
          </a:prstGeom>
        </p:spPr>
      </p:pic>
      <p:sp>
        <p:nvSpPr>
          <p:cNvPr id="764" name="-46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75994" y="6254972"/>
            <a:ext cx="2414588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Kunde generiert Angebot</a:t>
            </a:r>
          </a:p>
        </p:txBody>
      </p:sp>
      <p:sp>
        <p:nvSpPr>
          <p:cNvPr id="766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52645" y="6673215"/>
            <a:ext cx="2662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1650" spc="-16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Kunde benötigt vor  Kaufabschluss ein Angebot und generiert dieses im Warenkorb</a:t>
            </a:r>
          </a:p>
        </p:txBody>
      </p:sp>
      <p:sp>
        <p:nvSpPr>
          <p:cNvPr id="768" name="-41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747260" y="5857970"/>
            <a:ext cx="164306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OXID gibt Info an Automation</a:t>
            </a:r>
          </a:p>
        </p:txBody>
      </p:sp>
      <p:sp>
        <p:nvSpPr>
          <p:cNvPr id="770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235768" y="6614541"/>
            <a:ext cx="2662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1650" spc="-16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Dem Kunde wird dem Segment Angebot mit Wert größer X zugefügt</a:t>
            </a:r>
          </a:p>
        </p:txBody>
      </p:sp>
      <p:sp>
        <p:nvSpPr>
          <p:cNvPr id="772" name="-44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363111" y="5630228"/>
            <a:ext cx="217646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Prüfung auf  Annahme Angebot</a:t>
            </a:r>
          </a:p>
        </p:txBody>
      </p:sp>
      <p:sp>
        <p:nvSpPr>
          <p:cNvPr id="774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17461" y="6386798"/>
            <a:ext cx="2662238" cy="676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1650" spc="-16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Automation erhält Info ob Angebot angenommen wurde</a:t>
            </a:r>
          </a:p>
        </p:txBody>
      </p:sp>
      <p:sp>
        <p:nvSpPr>
          <p:cNvPr id="776" name="-49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044208" y="5067110"/>
            <a:ext cx="258603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Automation sendet interne Info an Vertrieb</a:t>
            </a:r>
          </a:p>
        </p:txBody>
      </p:sp>
      <p:sp>
        <p:nvSpPr>
          <p:cNvPr id="778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007060" y="5823585"/>
            <a:ext cx="2662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1650" spc="-16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Je nach Angebotswert, PLZ oder Produktgruppe werden intern Infos zugeordnet</a:t>
            </a:r>
          </a:p>
        </p:txBody>
      </p:sp>
      <p:sp>
        <p:nvSpPr>
          <p:cNvPr id="780" name="-48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218319" y="4943761"/>
            <a:ext cx="2405062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Nachverfolgung Angebot</a:t>
            </a:r>
          </a:p>
        </p:txBody>
      </p:sp>
      <p:sp>
        <p:nvSpPr>
          <p:cNvPr id="782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937617" y="5362004"/>
            <a:ext cx="29670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1650" spc="-16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MA kann zwischen Automation und direktem Kontakt entscheiden</a:t>
            </a:r>
          </a:p>
        </p:txBody>
      </p:sp>
      <p:sp>
        <p:nvSpPr>
          <p:cNvPr id="784" name="-49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952500"/>
            <a:ext cx="11549062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Beispiel: Workflow Nachverfolgung Angebote (intern)</a:t>
            </a:r>
          </a:p>
        </p:txBody>
      </p:sp>
      <p:pic>
        <p:nvPicPr>
          <p:cNvPr id="78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54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  <p:sp>
        <p:nvSpPr>
          <p:cNvPr id="787" name="-40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1737360"/>
            <a:ext cx="108251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C54">
                    <a:alpha val="100000"/>
                  </a:srgbClr>
                </a:solidFill>
                <a:latin typeface="Assistant" panose="00000700000000000000" pitchFamily="2" charset="0"/>
              </a:rPr>
              <a:t>Kunden generieren aus dem gefüllten Warenkorb Angebote zur Vorlage bei Einkauf, Vorgesetzten etc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58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9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60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pic>
        <p:nvPicPr>
          <p:cNvPr id="79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62">
            <a:alphaModFix amt="100000"/>
          </a:blip>
          <a:stretch/>
        </p:blipFill>
        <p:spPr>
          <a:xfrm>
            <a:off x="2105025" y="5245298"/>
            <a:ext cx="895350" cy="352425"/>
          </a:xfrm>
          <a:prstGeom prst="rect">
            <a:avLst/>
          </a:prstGeom>
        </p:spPr>
      </p:pic>
      <p:sp>
        <p:nvSpPr>
          <p:cNvPr id="794" name="-40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209800" y="5291138"/>
            <a:ext cx="700088" cy="257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1500" b="1" spc="-30" dirty="0">
                <a:solidFill>
                  <a:srgbClr val="95C11F">
                    <a:alpha val="100000"/>
                  </a:srgbClr>
                </a:solidFill>
                <a:latin typeface="Assistant" panose="00000700000000000000" pitchFamily="2" charset="0"/>
              </a:rPr>
              <a:t>Tag 1-4 </a:t>
            </a:r>
          </a:p>
        </p:txBody>
      </p:sp>
      <p:pic>
        <p:nvPicPr>
          <p:cNvPr id="79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64">
            <a:alphaModFix amt="100000"/>
          </a:blip>
          <a:stretch/>
        </p:blipFill>
        <p:spPr>
          <a:xfrm>
            <a:off x="2105025" y="6434138"/>
            <a:ext cx="4562475" cy="2571750"/>
          </a:xfrm>
          <a:prstGeom prst="rect">
            <a:avLst/>
          </a:prstGeom>
        </p:spPr>
      </p:pic>
      <p:sp>
        <p:nvSpPr>
          <p:cNvPr id="796" name="-45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362200" y="6754178"/>
            <a:ext cx="333851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Installation und Konfiguration</a:t>
            </a:r>
          </a:p>
        </p:txBody>
      </p:sp>
      <p:sp>
        <p:nvSpPr>
          <p:cNvPr id="797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362200" y="7275290"/>
            <a:ext cx="4062412" cy="1438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Die Installation und Konfiguration der Marketing-Automatisierung erfolgt in einem Zeitraum von ungefähr 2-3 Tagen, um eine solide Grundlage zu schaffen.</a:t>
            </a:r>
          </a:p>
        </p:txBody>
      </p:sp>
      <p:pic>
        <p:nvPicPr>
          <p:cNvPr id="79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66">
            <a:alphaModFix amt="100000"/>
          </a:blip>
          <a:stretch/>
        </p:blipFill>
        <p:spPr>
          <a:xfrm>
            <a:off x="6861125" y="6485483"/>
            <a:ext cx="904875" cy="352425"/>
          </a:xfrm>
          <a:prstGeom prst="rect">
            <a:avLst/>
          </a:prstGeom>
        </p:spPr>
      </p:pic>
      <p:sp>
        <p:nvSpPr>
          <p:cNvPr id="799" name="-44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65918" y="6531292"/>
            <a:ext cx="681038" cy="257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1500" b="1" spc="-30" dirty="0">
                <a:solidFill>
                  <a:srgbClr val="6ED322">
                    <a:alpha val="100000"/>
                  </a:srgbClr>
                </a:solidFill>
                <a:latin typeface="Assistant" panose="00000700000000000000" pitchFamily="2" charset="0"/>
              </a:rPr>
              <a:t>Tag 4-7</a:t>
            </a:r>
          </a:p>
        </p:txBody>
      </p:sp>
      <p:pic>
        <p:nvPicPr>
          <p:cNvPr id="80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68">
            <a:alphaModFix amt="100000"/>
          </a:blip>
          <a:stretch/>
        </p:blipFill>
        <p:spPr>
          <a:xfrm>
            <a:off x="7580709" y="6531173"/>
            <a:ext cx="38100" cy="247650"/>
          </a:xfrm>
          <a:prstGeom prst="rect">
            <a:avLst/>
          </a:prstGeom>
        </p:spPr>
      </p:pic>
      <p:sp>
        <p:nvSpPr>
          <p:cNvPr id="801" name="-41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533132" y="6531292"/>
            <a:ext cx="147638" cy="257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1500" b="1" spc="-30" dirty="0">
                <a:solidFill>
                  <a:srgbClr val="6ED322">
                    <a:alpha val="100000"/>
                  </a:srgbClr>
                </a:solidFill>
                <a:latin typeface="Assistant" panose="00000700000000000000" pitchFamily="2" charset="0"/>
              </a:rPr>
              <a:t> </a:t>
            </a:r>
          </a:p>
        </p:txBody>
      </p:sp>
      <p:pic>
        <p:nvPicPr>
          <p:cNvPr id="8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70">
            <a:alphaModFix amt="100000"/>
          </a:blip>
          <a:stretch/>
        </p:blipFill>
        <p:spPr>
          <a:xfrm>
            <a:off x="6861125" y="3074938"/>
            <a:ext cx="4562475" cy="2571750"/>
          </a:xfrm>
          <a:prstGeom prst="rect">
            <a:avLst/>
          </a:prstGeom>
        </p:spPr>
      </p:pic>
      <p:sp>
        <p:nvSpPr>
          <p:cNvPr id="803" name="-46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18318" y="4973860"/>
            <a:ext cx="371951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Kundenindividuelle Anpassungen</a:t>
            </a:r>
          </a:p>
        </p:txBody>
      </p:sp>
      <p:sp>
        <p:nvSpPr>
          <p:cNvPr id="804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18318" y="3379851"/>
            <a:ext cx="4062412" cy="1438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Anpassung der Module an spezifische Anforderungen des Kunden, um optimale Funktionalität und Benutzererfahrung zu gewährleisten.</a:t>
            </a:r>
          </a:p>
        </p:txBody>
      </p:sp>
      <p:pic>
        <p:nvPicPr>
          <p:cNvPr id="80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72">
            <a:alphaModFix amt="100000"/>
          </a:blip>
          <a:stretch/>
        </p:blipFill>
        <p:spPr>
          <a:xfrm>
            <a:off x="11617081" y="5245298"/>
            <a:ext cx="2200275" cy="352425"/>
          </a:xfrm>
          <a:prstGeom prst="rect">
            <a:avLst/>
          </a:prstGeom>
        </p:spPr>
      </p:pic>
      <p:sp>
        <p:nvSpPr>
          <p:cNvPr id="806" name="-43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21941" y="5291138"/>
            <a:ext cx="2005012" cy="257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1500" b="1" spc="-30" dirty="0">
                <a:solidFill>
                  <a:srgbClr val="3DDE31">
                    <a:alpha val="100000"/>
                  </a:srgbClr>
                </a:solidFill>
                <a:latin typeface="Assistant" panose="00000700000000000000" pitchFamily="2" charset="0"/>
              </a:rPr>
              <a:t>Sofort nach Einrichtung</a:t>
            </a:r>
          </a:p>
        </p:txBody>
      </p:sp>
      <p:pic>
        <p:nvPicPr>
          <p:cNvPr id="80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74">
            <a:alphaModFix amt="100000"/>
          </a:blip>
          <a:stretch/>
        </p:blipFill>
        <p:spPr>
          <a:xfrm>
            <a:off x="11617081" y="6434138"/>
            <a:ext cx="4562475" cy="2933700"/>
          </a:xfrm>
          <a:prstGeom prst="rect">
            <a:avLst/>
          </a:prstGeom>
        </p:spPr>
      </p:pic>
      <p:sp>
        <p:nvSpPr>
          <p:cNvPr id="808" name="-40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874341" y="6754178"/>
            <a:ext cx="290988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Start der Automatisierung</a:t>
            </a:r>
          </a:p>
        </p:txBody>
      </p:sp>
      <p:sp>
        <p:nvSpPr>
          <p:cNvPr id="809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874341" y="7275290"/>
            <a:ext cx="4062412" cy="1790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Die Vorteile der Marketing-Automatisierung können sofort nach der Einrichtung genutzt werden, was eine schnelle Implementierung und Rückkehr der Investition ermöglicht.</a:t>
            </a:r>
          </a:p>
        </p:txBody>
      </p:sp>
      <p:pic>
        <p:nvPicPr>
          <p:cNvPr id="81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76">
            <a:alphaModFix amt="100000"/>
          </a:blip>
          <a:stretch/>
        </p:blipFill>
        <p:spPr>
          <a:xfrm>
            <a:off x="1019175" y="6024562"/>
            <a:ext cx="16249650" cy="28575"/>
          </a:xfrm>
          <a:prstGeom prst="rect">
            <a:avLst/>
          </a:prstGeom>
        </p:spPr>
      </p:pic>
      <p:pic>
        <p:nvPicPr>
          <p:cNvPr id="81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78">
            <a:alphaModFix amt="100000"/>
          </a:blip>
          <a:stretch/>
        </p:blipFill>
        <p:spPr>
          <a:xfrm>
            <a:off x="2105025" y="5943600"/>
            <a:ext cx="192286" cy="245715"/>
          </a:xfrm>
          <a:prstGeom prst="rect">
            <a:avLst/>
          </a:prstGeom>
        </p:spPr>
      </p:pic>
      <p:pic>
        <p:nvPicPr>
          <p:cNvPr id="81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80">
            <a:alphaModFix amt="100000"/>
          </a:blip>
          <a:stretch/>
        </p:blipFill>
        <p:spPr>
          <a:xfrm>
            <a:off x="6858000" y="5943600"/>
            <a:ext cx="192286" cy="245715"/>
          </a:xfrm>
          <a:prstGeom prst="rect">
            <a:avLst/>
          </a:prstGeom>
        </p:spPr>
      </p:pic>
      <p:pic>
        <p:nvPicPr>
          <p:cNvPr id="81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82">
            <a:alphaModFix amt="100000"/>
          </a:blip>
          <a:stretch/>
        </p:blipFill>
        <p:spPr>
          <a:xfrm>
            <a:off x="11620500" y="5943600"/>
            <a:ext cx="192286" cy="245715"/>
          </a:xfrm>
          <a:prstGeom prst="rect">
            <a:avLst/>
          </a:prstGeom>
        </p:spPr>
      </p:pic>
      <p:pic>
        <p:nvPicPr>
          <p:cNvPr id="81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84">
            <a:alphaModFix amt="100000"/>
          </a:blip>
          <a:stretch/>
        </p:blipFill>
        <p:spPr>
          <a:xfrm>
            <a:off x="990600" y="5924550"/>
            <a:ext cx="28575" cy="228600"/>
          </a:xfrm>
          <a:prstGeom prst="rect">
            <a:avLst/>
          </a:prstGeom>
        </p:spPr>
      </p:pic>
      <p:sp>
        <p:nvSpPr>
          <p:cNvPr id="815" name="-40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1994" y="5908358"/>
            <a:ext cx="604838" cy="257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6375"/>
              </a:lnSpc>
            </a:pPr>
            <a:r>
              <a:rPr lang="en-US" sz="1500" spc="-15" dirty="0">
                <a:solidFill>
                  <a:srgbClr val="">
                    <a:alpha val="100000"/>
                  </a:srgbClr>
                </a:solidFill>
                <a:latin typeface="Assistant" panose="00000700000000000000" pitchFamily="2" charset="0"/>
              </a:rPr>
              <a:t>START</a:t>
            </a:r>
          </a:p>
        </p:txBody>
      </p:sp>
      <p:pic>
        <p:nvPicPr>
          <p:cNvPr id="81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86">
            <a:alphaModFix amt="100000"/>
          </a:blip>
          <a:stretch/>
        </p:blipFill>
        <p:spPr>
          <a:xfrm>
            <a:off x="17268825" y="5924550"/>
            <a:ext cx="28575" cy="228600"/>
          </a:xfrm>
          <a:prstGeom prst="rect">
            <a:avLst/>
          </a:prstGeom>
        </p:spPr>
      </p:pic>
      <p:sp>
        <p:nvSpPr>
          <p:cNvPr id="817" name="-42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019746" y="5908358"/>
            <a:ext cx="538162" cy="257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6375"/>
              </a:lnSpc>
            </a:pPr>
            <a:r>
              <a:rPr lang="en-US" sz="1500" spc="-15" dirty="0">
                <a:solidFill>
                  <a:srgbClr val="">
                    <a:alpha val="100000"/>
                  </a:srgbClr>
                </a:solidFill>
                <a:latin typeface="Assistant" panose="00000700000000000000" pitchFamily="2" charset="0"/>
              </a:rPr>
              <a:t>ENDE</a:t>
            </a:r>
          </a:p>
        </p:txBody>
      </p:sp>
      <p:sp>
        <p:nvSpPr>
          <p:cNvPr id="818" name="-43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952500"/>
            <a:ext cx="7415212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Aufwand für die Implementierung</a:t>
            </a:r>
          </a:p>
        </p:txBody>
      </p:sp>
      <p:pic>
        <p:nvPicPr>
          <p:cNvPr id="82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88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  <p:sp>
        <p:nvSpPr>
          <p:cNvPr id="821" name="-43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1737360"/>
            <a:ext cx="78533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C54">
                    <a:alpha val="100000"/>
                  </a:srgbClr>
                </a:solidFill>
                <a:latin typeface="Assistant" panose="00000700000000000000" pitchFamily="2" charset="0"/>
              </a:rPr>
              <a:t>Überblick über den Implementierungsprozess für Marketing Automation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6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92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2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94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pic>
        <p:nvPicPr>
          <p:cNvPr id="827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96">
            <a:alphaModFix amt="100000"/>
          </a:blip>
          <a:stretch/>
        </p:blipFill>
        <p:spPr>
          <a:xfrm>
            <a:off x="0" y="0"/>
            <a:ext cx="7134225" cy="10287000"/>
          </a:xfrm>
          <a:prstGeom prst="rect">
            <a:avLst/>
          </a:prstGeom>
        </p:spPr>
      </p:pic>
      <p:pic>
        <p:nvPicPr>
          <p:cNvPr id="829" name="logoNode72f9544e-e6ce-4541-9580-e086ca84170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98">
            <a:alphaModFix amt="100000"/>
          </a:blip>
          <a:srcRect l="0" t="0" r="0" b="0"/>
          <a:stretch/>
        </p:blipFill>
        <p:spPr>
          <a:xfrm>
            <a:off x="8122890" y="990600"/>
            <a:ext cx="1009650" cy="1009650"/>
          </a:xfrm>
          <a:prstGeom prst="rect">
            <a:avLst/>
          </a:prstGeom>
        </p:spPr>
      </p:pic>
      <p:sp>
        <p:nvSpPr>
          <p:cNvPr id="831" name="-47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75295" y="2657951"/>
            <a:ext cx="8110538" cy="1724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696"/>
              </a:lnSpc>
            </a:pPr>
            <a:r>
              <a:rPr lang="en-US" sz="5400" b="1" spc="-189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Beginnen Sie mit Ihrer ersten Automatisierung!</a:t>
            </a:r>
          </a:p>
        </p:txBody>
      </p:sp>
      <p:pic>
        <p:nvPicPr>
          <p:cNvPr id="83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00">
            <a:alphaModFix amt="100000"/>
          </a:blip>
          <a:stretch/>
        </p:blipFill>
        <p:spPr>
          <a:xfrm>
            <a:off x="8122890" y="6231136"/>
            <a:ext cx="381000" cy="381000"/>
          </a:xfrm>
          <a:prstGeom prst="rect">
            <a:avLst/>
          </a:prstGeom>
        </p:spPr>
      </p:pic>
      <p:pic>
        <p:nvPicPr>
          <p:cNvPr id="835" name="name-Layer_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03">
            <a:alphaModFix amt="100000"/>
            <a:extLst>
              <a:ext uri="{E7BB9134-9B8F-46FE-8602-7A6BBD13476A}">
                <asvg:svgBlip xmlns:r="http://schemas.openxmlformats.org/officeDocument/2006/relationships" xmlns:asvg="http://schemas.microsoft.com/office/drawing/2016/SVG/main" r:embed="rId402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8218140" y="6326386"/>
            <a:ext cx="190500" cy="190500"/>
          </a:xfrm>
          <a:prstGeom prst="rect">
            <a:avLst/>
          </a:prstGeom>
        </p:spPr>
      </p:pic>
      <p:sp>
        <p:nvSpPr>
          <p:cNvPr id="837" name="-47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646795" y="6084570"/>
            <a:ext cx="661988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Name</a:t>
            </a:r>
          </a:p>
        </p:txBody>
      </p:sp>
      <p:sp>
        <p:nvSpPr>
          <p:cNvPr id="839" name="-40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646795" y="6435090"/>
            <a:ext cx="1547812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Matthias Eggert</a:t>
            </a:r>
          </a:p>
        </p:txBody>
      </p:sp>
      <p:pic>
        <p:nvPicPr>
          <p:cNvPr id="84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05">
            <a:alphaModFix amt="100000"/>
          </a:blip>
          <a:stretch/>
        </p:blipFill>
        <p:spPr>
          <a:xfrm>
            <a:off x="8122890" y="7126486"/>
            <a:ext cx="381000" cy="381000"/>
          </a:xfrm>
          <a:prstGeom prst="rect">
            <a:avLst/>
          </a:prstGeom>
        </p:spPr>
      </p:pic>
      <p:pic>
        <p:nvPicPr>
          <p:cNvPr id="843" name="mailicon-main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08">
            <a:alphaModFix amt="100000"/>
            <a:extLst>
              <a:ext uri="{D86E326C-C46C-4518-AA59-EEF6EC33B0A1}">
                <asvg:svgBlip xmlns:r="http://schemas.openxmlformats.org/officeDocument/2006/relationships" xmlns:asvg="http://schemas.microsoft.com/office/drawing/2016/SVG/main" r:embed="rId407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8218140" y="7221736"/>
            <a:ext cx="190500" cy="190500"/>
          </a:xfrm>
          <a:prstGeom prst="rect">
            <a:avLst/>
          </a:prstGeom>
        </p:spPr>
      </p:pic>
      <p:sp>
        <p:nvSpPr>
          <p:cNvPr id="845" name="-48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646795" y="6979920"/>
            <a:ext cx="681038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E-Mail</a:t>
            </a:r>
          </a:p>
        </p:txBody>
      </p:sp>
      <p:sp>
        <p:nvSpPr>
          <p:cNvPr id="847" name="-43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646795" y="7330440"/>
            <a:ext cx="2033588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m.eggert@dixeno.de</a:t>
            </a:r>
          </a:p>
        </p:txBody>
      </p:sp>
      <p:pic>
        <p:nvPicPr>
          <p:cNvPr id="84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10">
            <a:alphaModFix amt="100000"/>
          </a:blip>
          <a:stretch/>
        </p:blipFill>
        <p:spPr>
          <a:xfrm>
            <a:off x="8122890" y="8021836"/>
            <a:ext cx="381000" cy="381000"/>
          </a:xfrm>
          <a:prstGeom prst="rect">
            <a:avLst/>
          </a:prstGeom>
        </p:spPr>
      </p:pic>
      <p:pic>
        <p:nvPicPr>
          <p:cNvPr id="851" name="web-main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13">
            <a:alphaModFix amt="100000"/>
            <a:extLst>
              <a:ext uri="{33A25F23-8465-4254-A035-7D7985F31614}">
                <asvg:svgBlip xmlns:r="http://schemas.openxmlformats.org/officeDocument/2006/relationships" xmlns:asvg="http://schemas.microsoft.com/office/drawing/2016/SVG/main" r:embed="rId412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8218140" y="8117086"/>
            <a:ext cx="190500" cy="190500"/>
          </a:xfrm>
          <a:prstGeom prst="rect">
            <a:avLst/>
          </a:prstGeom>
        </p:spPr>
      </p:pic>
      <p:sp>
        <p:nvSpPr>
          <p:cNvPr id="853" name="-49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646795" y="7875270"/>
            <a:ext cx="957262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Webseite</a:t>
            </a:r>
          </a:p>
        </p:txBody>
      </p:sp>
      <p:sp>
        <p:nvSpPr>
          <p:cNvPr id="855" name="-40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646795" y="8225790"/>
            <a:ext cx="1538288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www.dixeno.de</a:t>
            </a:r>
          </a:p>
        </p:txBody>
      </p:sp>
      <p:pic>
        <p:nvPicPr>
          <p:cNvPr id="85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15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2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2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pic>
        <p:nvPicPr>
          <p:cNvPr id="32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alphaModFix amt="100000"/>
          </a:blip>
          <a:stretch/>
        </p:blipFill>
        <p:spPr>
          <a:xfrm>
            <a:off x="3651498" y="2719388"/>
            <a:ext cx="3152775" cy="3152775"/>
          </a:xfrm>
          <a:prstGeom prst="rect">
            <a:avLst/>
          </a:prstGeom>
        </p:spPr>
      </p:pic>
      <p:pic>
        <p:nvPicPr>
          <p:cNvPr id="325" name="logo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2">
            <a:alphaModFix amt="100000"/>
            <a:extLst>
              <a:ext uri="{35F26F7C-1473-43CD-A87B-FE45C0A8768C}">
                <asvg:svgBlip xmlns:r="http://schemas.openxmlformats.org/officeDocument/2006/relationships" xmlns:asvg="http://schemas.microsoft.com/office/drawing/2016/SVG/main" r:embed="rId31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4894808" y="3896022"/>
            <a:ext cx="666750" cy="800100"/>
          </a:xfrm>
          <a:prstGeom prst="rect">
            <a:avLst/>
          </a:prstGeom>
        </p:spPr>
      </p:pic>
      <p:sp>
        <p:nvSpPr>
          <p:cNvPr id="327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3603879" y="6177820"/>
            <a:ext cx="3262312" cy="1933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DIXENO GmbH</a:t>
            </a:r>
            <a:r>
              <a:rPr lang="en-US" sz="2100" spc="-74" dirty="0">
                <a:solidFill>
                  <a:srgbClr val="19385A"/>
                </a:solidFill>
                <a:latin typeface="Assistant" panose="00000700000000000000" pitchFamily="2" charset="0"/>
              </a:rPr>
              <a:t>
4 Standorte
45 Mitarbeiter
Gründung 2008</a:t>
            </a:r>
          </a:p>
        </p:txBody>
      </p:sp>
      <p:pic>
        <p:nvPicPr>
          <p:cNvPr id="32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alphaModFix amt="100000"/>
          </a:blip>
          <a:stretch/>
        </p:blipFill>
        <p:spPr>
          <a:xfrm>
            <a:off x="6995517" y="4271962"/>
            <a:ext cx="333375" cy="47625"/>
          </a:xfrm>
          <a:prstGeom prst="rect">
            <a:avLst/>
          </a:prstGeom>
        </p:spPr>
      </p:pic>
      <p:pic>
        <p:nvPicPr>
          <p:cNvPr id="331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alphaModFix amt="100000"/>
          </a:blip>
          <a:stretch/>
        </p:blipFill>
        <p:spPr>
          <a:xfrm>
            <a:off x="7156427" y="4266185"/>
            <a:ext cx="202056" cy="202056"/>
          </a:xfrm>
          <a:prstGeom prst="rect">
            <a:avLst/>
          </a:prstGeom>
        </p:spPr>
      </p:pic>
      <p:pic>
        <p:nvPicPr>
          <p:cNvPr id="333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alphaModFix amt="100000"/>
          </a:blip>
          <a:stretch/>
        </p:blipFill>
        <p:spPr>
          <a:xfrm>
            <a:off x="7156427" y="4123310"/>
            <a:ext cx="202056" cy="202056"/>
          </a:xfrm>
          <a:prstGeom prst="rect">
            <a:avLst/>
          </a:prstGeom>
        </p:spPr>
      </p:pic>
      <p:pic>
        <p:nvPicPr>
          <p:cNvPr id="33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alphaModFix amt="100000"/>
          </a:blip>
          <a:stretch/>
        </p:blipFill>
        <p:spPr>
          <a:xfrm>
            <a:off x="7567017" y="2719388"/>
            <a:ext cx="3152775" cy="3152775"/>
          </a:xfrm>
          <a:prstGeom prst="rect">
            <a:avLst/>
          </a:prstGeom>
        </p:spPr>
      </p:pic>
      <p:pic>
        <p:nvPicPr>
          <p:cNvPr id="337" name="logo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2">
            <a:alphaModFix amt="100000"/>
          </a:blip>
          <a:srcRect l="0" t="0" r="0" b="0"/>
          <a:stretch/>
        </p:blipFill>
        <p:spPr>
          <a:xfrm>
            <a:off x="8493622" y="3896022"/>
            <a:ext cx="1304925" cy="800100"/>
          </a:xfrm>
          <a:prstGeom prst="rect">
            <a:avLst/>
          </a:prstGeom>
        </p:spPr>
      </p:pic>
      <p:sp>
        <p:nvSpPr>
          <p:cNvPr id="339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519511" y="6177820"/>
            <a:ext cx="3262312" cy="2314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OXID eSales</a:t>
            </a:r>
            <a:r>
              <a:rPr lang="en-US" sz="2100" spc="-74" dirty="0">
                <a:solidFill>
                  <a:srgbClr val="19385A"/>
                </a:solidFill>
                <a:latin typeface="Assistant" panose="00000700000000000000" pitchFamily="2" charset="0"/>
              </a:rPr>
              <a:t>Solution Partner
Development Partner
Plattform Partner</a:t>
            </a:r>
          </a:p>
        </p:txBody>
      </p:sp>
      <p:pic>
        <p:nvPicPr>
          <p:cNvPr id="34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alphaModFix amt="100000"/>
          </a:blip>
          <a:stretch/>
        </p:blipFill>
        <p:spPr>
          <a:xfrm>
            <a:off x="10911183" y="4271962"/>
            <a:ext cx="333375" cy="47625"/>
          </a:xfrm>
          <a:prstGeom prst="rect">
            <a:avLst/>
          </a:prstGeom>
        </p:spPr>
      </p:pic>
      <p:pic>
        <p:nvPicPr>
          <p:cNvPr id="343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alphaModFix amt="100000"/>
          </a:blip>
          <a:stretch/>
        </p:blipFill>
        <p:spPr>
          <a:xfrm>
            <a:off x="11072098" y="4266185"/>
            <a:ext cx="202055" cy="202056"/>
          </a:xfrm>
          <a:prstGeom prst="rect">
            <a:avLst/>
          </a:prstGeom>
        </p:spPr>
      </p:pic>
      <p:pic>
        <p:nvPicPr>
          <p:cNvPr id="345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8">
            <a:alphaModFix amt="100000"/>
          </a:blip>
          <a:stretch/>
        </p:blipFill>
        <p:spPr>
          <a:xfrm>
            <a:off x="11072098" y="4123310"/>
            <a:ext cx="202055" cy="202056"/>
          </a:xfrm>
          <a:prstGeom prst="rect">
            <a:avLst/>
          </a:prstGeom>
        </p:spPr>
      </p:pic>
      <p:pic>
        <p:nvPicPr>
          <p:cNvPr id="34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0">
            <a:alphaModFix amt="100000"/>
          </a:blip>
          <a:stretch/>
        </p:blipFill>
        <p:spPr>
          <a:xfrm>
            <a:off x="11482683" y="2719388"/>
            <a:ext cx="3152775" cy="3152775"/>
          </a:xfrm>
          <a:prstGeom prst="rect">
            <a:avLst/>
          </a:prstGeom>
        </p:spPr>
      </p:pic>
      <p:pic>
        <p:nvPicPr>
          <p:cNvPr id="349" name="logo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2">
            <a:alphaModFix amt="100000"/>
          </a:blip>
          <a:srcRect l="0" t="0" r="0" b="0"/>
          <a:stretch/>
        </p:blipFill>
        <p:spPr>
          <a:xfrm>
            <a:off x="12659468" y="4053185"/>
            <a:ext cx="800100" cy="800100"/>
          </a:xfrm>
          <a:prstGeom prst="rect">
            <a:avLst/>
          </a:prstGeom>
        </p:spPr>
      </p:pic>
      <p:sp>
        <p:nvSpPr>
          <p:cNvPr id="351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435144" y="6177820"/>
            <a:ext cx="3262312" cy="2695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OXID Lösungen</a:t>
            </a:r>
            <a:r>
              <a:rPr lang="en-US" sz="2100" spc="-74" dirty="0">
                <a:solidFill>
                  <a:srgbClr val="19385A"/>
                </a:solidFill>
                <a:latin typeface="Assistant" panose="00000700000000000000" pitchFamily="2" charset="0"/>
              </a:rPr>
              <a:t>
Product Boost
Shop KI
Marktplatz
Marketing Automation
usw</a:t>
            </a:r>
          </a:p>
        </p:txBody>
      </p:sp>
      <p:sp>
        <p:nvSpPr>
          <p:cNvPr id="353" name="Click here to edit title-42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952500"/>
            <a:ext cx="1336833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Was tun wir?</a:t>
            </a:r>
          </a:p>
        </p:txBody>
      </p:sp>
      <p:pic>
        <p:nvPicPr>
          <p:cNvPr id="35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4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8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5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0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pic>
        <p:nvPicPr>
          <p:cNvPr id="36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2">
            <a:alphaModFix amt="100000"/>
          </a:blip>
          <a:stretch/>
        </p:blipFill>
        <p:spPr>
          <a:xfrm>
            <a:off x="990600" y="2886075"/>
            <a:ext cx="533400" cy="533400"/>
          </a:xfrm>
          <a:prstGeom prst="rect">
            <a:avLst/>
          </a:prstGeom>
        </p:spPr>
      </p:pic>
      <p:sp>
        <p:nvSpPr>
          <p:cNvPr id="362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24045" y="2872740"/>
            <a:ext cx="28098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2940" b="1" spc="-59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1</a:t>
            </a:r>
          </a:p>
        </p:txBody>
      </p:sp>
      <p:pic>
        <p:nvPicPr>
          <p:cNvPr id="364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4">
            <a:alphaModFix amt="100000"/>
          </a:blip>
          <a:stretch/>
        </p:blipFill>
        <p:spPr>
          <a:xfrm>
            <a:off x="990600" y="4212878"/>
            <a:ext cx="2956470" cy="9525"/>
          </a:xfrm>
          <a:prstGeom prst="rect">
            <a:avLst/>
          </a:prstGeom>
        </p:spPr>
      </p:pic>
      <p:sp>
        <p:nvSpPr>
          <p:cNvPr id="36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3648075"/>
            <a:ext cx="306228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Konvertierende Formulare</a:t>
            </a:r>
          </a:p>
        </p:txBody>
      </p:sp>
      <p:sp>
        <p:nvSpPr>
          <p:cNvPr id="368" name="A breif explanation of the above topic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4422553"/>
            <a:ext cx="3062288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-12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Lead-Formulare lassen sich einfach anlegen, individuell gestalten und in Webseiten einbinden.</a:t>
            </a:r>
          </a:p>
        </p:txBody>
      </p:sp>
      <p:pic>
        <p:nvPicPr>
          <p:cNvPr id="37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6">
            <a:alphaModFix amt="100000"/>
          </a:blip>
          <a:stretch/>
        </p:blipFill>
        <p:spPr>
          <a:xfrm>
            <a:off x="4328070" y="2886075"/>
            <a:ext cx="533400" cy="533400"/>
          </a:xfrm>
          <a:prstGeom prst="rect">
            <a:avLst/>
          </a:prstGeom>
        </p:spPr>
      </p:pic>
      <p:sp>
        <p:nvSpPr>
          <p:cNvPr id="372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453318" y="2872740"/>
            <a:ext cx="3000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2940" b="1" spc="-59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2</a:t>
            </a:r>
          </a:p>
        </p:txBody>
      </p:sp>
      <p:sp>
        <p:nvSpPr>
          <p:cNvPr id="374" name="-47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280535" y="3663315"/>
            <a:ext cx="29765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Erfolgreiche Landingpages</a:t>
            </a:r>
          </a:p>
        </p:txBody>
      </p:sp>
      <p:sp>
        <p:nvSpPr>
          <p:cNvPr id="376" name="A breif explanation of the above topic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280535" y="4422553"/>
            <a:ext cx="3062288" cy="1038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-12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Der integrierte HTML-Editor ist ein Werkzeug, um mit wenig Aufwand und ohne Programmierkenntnisse professionelle Landingpages zu erstellen.</a:t>
            </a:r>
          </a:p>
        </p:txBody>
      </p:sp>
      <p:pic>
        <p:nvPicPr>
          <p:cNvPr id="37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8">
            <a:alphaModFix amt="100000"/>
          </a:blip>
          <a:stretch/>
        </p:blipFill>
        <p:spPr>
          <a:xfrm>
            <a:off x="7665690" y="2886075"/>
            <a:ext cx="533400" cy="533400"/>
          </a:xfrm>
          <a:prstGeom prst="rect">
            <a:avLst/>
          </a:prstGeom>
        </p:spPr>
      </p:pic>
      <p:sp>
        <p:nvSpPr>
          <p:cNvPr id="380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790878" y="2872740"/>
            <a:ext cx="3000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2940" b="1" spc="-59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3</a:t>
            </a:r>
          </a:p>
        </p:txBody>
      </p:sp>
      <p:pic>
        <p:nvPicPr>
          <p:cNvPr id="382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0">
            <a:alphaModFix amt="100000"/>
          </a:blip>
          <a:stretch/>
        </p:blipFill>
        <p:spPr>
          <a:xfrm>
            <a:off x="7665690" y="4212878"/>
            <a:ext cx="2956470" cy="9525"/>
          </a:xfrm>
          <a:prstGeom prst="rect">
            <a:avLst/>
          </a:prstGeom>
        </p:spPr>
      </p:pic>
      <p:sp>
        <p:nvSpPr>
          <p:cNvPr id="384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18095" y="3648075"/>
            <a:ext cx="306228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Vollwertiges NL- Tool</a:t>
            </a:r>
          </a:p>
        </p:txBody>
      </p:sp>
      <p:sp>
        <p:nvSpPr>
          <p:cNvPr id="386" name="A breif explanation of the above topic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18095" y="4422553"/>
            <a:ext cx="3062288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-12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Mit dem komfortablen E-Mail Builder lassen sich leicht E-Mail-Vorlagen gestalten und daraus mit wenig Aufwand individuelle Mails erstellen.</a:t>
            </a:r>
          </a:p>
        </p:txBody>
      </p:sp>
      <p:pic>
        <p:nvPicPr>
          <p:cNvPr id="38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2">
            <a:alphaModFix amt="100000"/>
          </a:blip>
          <a:stretch/>
        </p:blipFill>
        <p:spPr>
          <a:xfrm>
            <a:off x="11003166" y="2886075"/>
            <a:ext cx="533400" cy="533400"/>
          </a:xfrm>
          <a:prstGeom prst="rect">
            <a:avLst/>
          </a:prstGeom>
        </p:spPr>
      </p:pic>
      <p:sp>
        <p:nvSpPr>
          <p:cNvPr id="390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128438" y="2872740"/>
            <a:ext cx="3000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2940" b="1" spc="-59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4</a:t>
            </a:r>
          </a:p>
        </p:txBody>
      </p:sp>
      <p:sp>
        <p:nvSpPr>
          <p:cNvPr id="392" name="-43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955655" y="3663315"/>
            <a:ext cx="22907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Kampagnen-Builder</a:t>
            </a:r>
          </a:p>
        </p:txBody>
      </p:sp>
      <p:sp>
        <p:nvSpPr>
          <p:cNvPr id="394" name="A breif explanation of the above topic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955655" y="4422553"/>
            <a:ext cx="3062288" cy="1038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-12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Ob einfache E-Mail Sequenz oder komplexe Verkaufs- und Marketingprozesse - der Kampagnenbuilder ist das Herzstück und steuert die wichtigsten Prozesse.</a:t>
            </a:r>
          </a:p>
        </p:txBody>
      </p:sp>
      <p:pic>
        <p:nvPicPr>
          <p:cNvPr id="39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4">
            <a:alphaModFix amt="100000"/>
          </a:blip>
          <a:stretch/>
        </p:blipFill>
        <p:spPr>
          <a:xfrm>
            <a:off x="14340783" y="2886075"/>
            <a:ext cx="533400" cy="533400"/>
          </a:xfrm>
          <a:prstGeom prst="rect">
            <a:avLst/>
          </a:prstGeom>
        </p:spPr>
      </p:pic>
      <p:sp>
        <p:nvSpPr>
          <p:cNvPr id="398" name="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465998" y="2872740"/>
            <a:ext cx="3000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2940" b="1" spc="-59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5</a:t>
            </a:r>
          </a:p>
        </p:txBody>
      </p:sp>
      <p:sp>
        <p:nvSpPr>
          <p:cNvPr id="400" name="-45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293215" y="3663315"/>
            <a:ext cx="86201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Kanäle</a:t>
            </a:r>
          </a:p>
        </p:txBody>
      </p:sp>
      <p:sp>
        <p:nvSpPr>
          <p:cNvPr id="402" name="A breif explanation of the above topic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293215" y="4422553"/>
            <a:ext cx="3062288" cy="12858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-12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Die Verbindung und Nutzung von mehreren Marketing-Kanälen, ermöglicht es die Kunden an der richtigen Stelle zu erreichen. Die Kanäle reichen von Email, über Social Media und eigener Online Shop, bis WhatsApp und SMS.</a:t>
            </a:r>
          </a:p>
        </p:txBody>
      </p:sp>
      <p:pic>
        <p:nvPicPr>
          <p:cNvPr id="40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6">
            <a:alphaModFix amt="100000"/>
          </a:blip>
          <a:stretch/>
        </p:blipFill>
        <p:spPr>
          <a:xfrm>
            <a:off x="990600" y="6372225"/>
            <a:ext cx="533400" cy="533400"/>
          </a:xfrm>
          <a:prstGeom prst="rect">
            <a:avLst/>
          </a:prstGeom>
        </p:spPr>
      </p:pic>
      <p:sp>
        <p:nvSpPr>
          <p:cNvPr id="406" name="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15758" y="6358890"/>
            <a:ext cx="3000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2940" b="1" spc="-59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6</a:t>
            </a:r>
          </a:p>
        </p:txBody>
      </p:sp>
      <p:sp>
        <p:nvSpPr>
          <p:cNvPr id="408" name="-43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7149465"/>
            <a:ext cx="22526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Dynamische Inhalte</a:t>
            </a:r>
          </a:p>
        </p:txBody>
      </p:sp>
      <p:sp>
        <p:nvSpPr>
          <p:cNvPr id="410" name="A breif explanation of the above topic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7908703"/>
            <a:ext cx="3062288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-12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Sie können Inhalte veröffentlichen, die sich dynamisch anpassen, je nachdem, welcher Nutzer auf die Seite kommt.</a:t>
            </a:r>
          </a:p>
        </p:txBody>
      </p:sp>
      <p:pic>
        <p:nvPicPr>
          <p:cNvPr id="41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8">
            <a:alphaModFix amt="100000"/>
          </a:blip>
          <a:stretch/>
        </p:blipFill>
        <p:spPr>
          <a:xfrm>
            <a:off x="4328070" y="6372225"/>
            <a:ext cx="533400" cy="533400"/>
          </a:xfrm>
          <a:prstGeom prst="rect">
            <a:avLst/>
          </a:prstGeom>
        </p:spPr>
      </p:pic>
      <p:sp>
        <p:nvSpPr>
          <p:cNvPr id="414" name="-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453318" y="6358890"/>
            <a:ext cx="3000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2940" b="1" spc="-59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7</a:t>
            </a:r>
          </a:p>
        </p:txBody>
      </p:sp>
      <p:sp>
        <p:nvSpPr>
          <p:cNvPr id="416" name="-44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280535" y="7149465"/>
            <a:ext cx="25193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Berichte und Analysen</a:t>
            </a:r>
          </a:p>
        </p:txBody>
      </p:sp>
      <p:sp>
        <p:nvSpPr>
          <p:cNvPr id="418" name="A breif explanation of the above topic-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280535" y="7908703"/>
            <a:ext cx="3062288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-12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Ein eigenes Dashboard gibt Einblicke in Zahlen und Daten. Über Widgets lassen sich Dashboards individuell gestalten</a:t>
            </a:r>
          </a:p>
        </p:txBody>
      </p:sp>
      <p:pic>
        <p:nvPicPr>
          <p:cNvPr id="42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0">
            <a:alphaModFix amt="100000"/>
          </a:blip>
          <a:stretch/>
        </p:blipFill>
        <p:spPr>
          <a:xfrm>
            <a:off x="7665690" y="6372225"/>
            <a:ext cx="533400" cy="533400"/>
          </a:xfrm>
          <a:prstGeom prst="rect">
            <a:avLst/>
          </a:prstGeom>
        </p:spPr>
      </p:pic>
      <p:sp>
        <p:nvSpPr>
          <p:cNvPr id="422" name="-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790878" y="6358890"/>
            <a:ext cx="3000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2940" b="1" spc="-59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8</a:t>
            </a:r>
          </a:p>
        </p:txBody>
      </p:sp>
      <p:sp>
        <p:nvSpPr>
          <p:cNvPr id="424" name="-48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18095" y="7149465"/>
            <a:ext cx="22050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Lead Qualifizierung</a:t>
            </a:r>
          </a:p>
        </p:txBody>
      </p:sp>
      <p:sp>
        <p:nvSpPr>
          <p:cNvPr id="426" name="A breif explanation of the above topic-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18095" y="7908703"/>
            <a:ext cx="3062288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-12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Identifizieren Sie wertvolle Interessenten und optimieren Sie Ihre Verkaufsprozesse, um gezielt Kunden zu gewinnen. </a:t>
            </a:r>
          </a:p>
        </p:txBody>
      </p:sp>
      <p:pic>
        <p:nvPicPr>
          <p:cNvPr id="42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2">
            <a:alphaModFix amt="100000"/>
          </a:blip>
          <a:stretch/>
        </p:blipFill>
        <p:spPr>
          <a:xfrm>
            <a:off x="11003166" y="6372225"/>
            <a:ext cx="533400" cy="533400"/>
          </a:xfrm>
          <a:prstGeom prst="rect">
            <a:avLst/>
          </a:prstGeom>
        </p:spPr>
      </p:pic>
      <p:sp>
        <p:nvSpPr>
          <p:cNvPr id="430" name="-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128438" y="6358890"/>
            <a:ext cx="30003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2940" b="1" spc="-59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9</a:t>
            </a:r>
          </a:p>
        </p:txBody>
      </p:sp>
      <p:sp>
        <p:nvSpPr>
          <p:cNvPr id="432" name="-47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955655" y="7149465"/>
            <a:ext cx="27860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E-Commerce Funktionen</a:t>
            </a:r>
          </a:p>
        </p:txBody>
      </p:sp>
      <p:sp>
        <p:nvSpPr>
          <p:cNvPr id="434" name="A breif explanation of the above topic-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955655" y="7908703"/>
            <a:ext cx="3062288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-12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Optimieren Sie Ihre Verkaufsprozesse, erhöhen Sie die Kundenzufriedenheit und steigern Sie Ihre Umsätze durch personalisierte Kampagnen</a:t>
            </a:r>
          </a:p>
        </p:txBody>
      </p:sp>
      <p:pic>
        <p:nvPicPr>
          <p:cNvPr id="43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4">
            <a:alphaModFix amt="100000"/>
          </a:blip>
          <a:stretch/>
        </p:blipFill>
        <p:spPr>
          <a:xfrm>
            <a:off x="14340783" y="6372225"/>
            <a:ext cx="533400" cy="533400"/>
          </a:xfrm>
          <a:prstGeom prst="rect">
            <a:avLst/>
          </a:prstGeom>
        </p:spPr>
      </p:pic>
      <p:sp>
        <p:nvSpPr>
          <p:cNvPr id="438" name="-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380464" y="6358890"/>
            <a:ext cx="471488" cy="533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2940" b="1" spc="-59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10</a:t>
            </a:r>
          </a:p>
        </p:txBody>
      </p:sp>
      <p:sp>
        <p:nvSpPr>
          <p:cNvPr id="440" name="-48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293215" y="7149465"/>
            <a:ext cx="275748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Anbindung &amp; Integration</a:t>
            </a:r>
          </a:p>
        </p:txBody>
      </p:sp>
      <p:sp>
        <p:nvSpPr>
          <p:cNvPr id="442" name="A breif explanation of the above topic-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293215" y="7908703"/>
            <a:ext cx="3062288" cy="12858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-12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Steigern Sie Ihre Marketingeffektivität durch die nahtlose Anbindung an Drittsysteme. Automatisieren Sie Ihre Kampagnen, synchronisieren Sie Daten und optimieren Sie Ihre Kundeninteraktionen</a:t>
            </a:r>
          </a:p>
        </p:txBody>
      </p:sp>
      <p:sp>
        <p:nvSpPr>
          <p:cNvPr id="444" name="-47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952500"/>
            <a:ext cx="1121568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Features: Was muss Marketing Automation können?</a:t>
            </a:r>
          </a:p>
        </p:txBody>
      </p:sp>
      <p:pic>
        <p:nvPicPr>
          <p:cNvPr id="44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6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  <p:sp>
        <p:nvSpPr>
          <p:cNvPr id="447" name="-48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1737360"/>
            <a:ext cx="394811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C54">
                    <a:alpha val="100000"/>
                  </a:srgbClr>
                </a:solidFill>
                <a:latin typeface="Assistant" panose="00000700000000000000" pitchFamily="2" charset="0"/>
              </a:rPr>
              <a:t>Die Basis der Marketing Automation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4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0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5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2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pic>
        <p:nvPicPr>
          <p:cNvPr id="45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4">
            <a:alphaModFix amt="100000"/>
          </a:blip>
          <a:stretch/>
        </p:blipFill>
        <p:spPr>
          <a:xfrm>
            <a:off x="990600" y="3071812"/>
            <a:ext cx="3848100" cy="3848100"/>
          </a:xfrm>
          <a:prstGeom prst="rect">
            <a:avLst/>
          </a:prstGeom>
        </p:spPr>
      </p:pic>
      <p:pic>
        <p:nvPicPr>
          <p:cNvPr id="455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7">
            <a:alphaModFix amt="100000"/>
            <a:extLst>
              <a:ext uri="{BAC13434-A4C4-48EB-B4C4-848594F52273}">
                <asvg:svgBlip xmlns:r="http://schemas.openxmlformats.org/officeDocument/2006/relationships" xmlns:asvg="http://schemas.microsoft.com/office/drawing/2016/SVG/main" r:embed="rId96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333500" y="4790926"/>
            <a:ext cx="1097161" cy="1097161"/>
          </a:xfrm>
          <a:prstGeom prst="rect">
            <a:avLst/>
          </a:prstGeom>
        </p:spPr>
      </p:pic>
      <p:sp>
        <p:nvSpPr>
          <p:cNvPr id="457" name="-49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85875" y="6208300"/>
            <a:ext cx="25574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Technische Integration</a:t>
            </a:r>
          </a:p>
        </p:txBody>
      </p:sp>
      <p:pic>
        <p:nvPicPr>
          <p:cNvPr id="45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9">
            <a:alphaModFix amt="100000"/>
          </a:blip>
          <a:stretch/>
        </p:blipFill>
        <p:spPr>
          <a:xfrm>
            <a:off x="4076700" y="3376612"/>
            <a:ext cx="457200" cy="457200"/>
          </a:xfrm>
          <a:prstGeom prst="rect">
            <a:avLst/>
          </a:prstGeom>
        </p:spPr>
      </p:pic>
      <p:sp>
        <p:nvSpPr>
          <p:cNvPr id="461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184332" y="3365182"/>
            <a:ext cx="252412" cy="4572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b="1" spc="-50" dirty="0">
                <a:solidFill>
                  <a:srgbClr val="95C11F">
                    <a:alpha val="100000"/>
                  </a:srgbClr>
                </a:solidFill>
                <a:latin typeface="Assistant" panose="00000700000000000000" pitchFamily="2" charset="0"/>
              </a:rPr>
              <a:t>1</a:t>
            </a:r>
          </a:p>
        </p:txBody>
      </p:sp>
      <p:sp>
        <p:nvSpPr>
          <p:cNvPr id="463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7224712"/>
            <a:ext cx="3957638" cy="1438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Schwierigkeiten bei der Anbindung an bestehende Systeme können den Prozess der Marketing Automation erheblich behindern.</a:t>
            </a:r>
          </a:p>
        </p:txBody>
      </p:sp>
      <p:pic>
        <p:nvPicPr>
          <p:cNvPr id="46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1">
            <a:alphaModFix amt="100000"/>
          </a:blip>
          <a:stretch/>
        </p:blipFill>
        <p:spPr>
          <a:xfrm>
            <a:off x="5143500" y="3071812"/>
            <a:ext cx="3848100" cy="3848100"/>
          </a:xfrm>
          <a:prstGeom prst="rect">
            <a:avLst/>
          </a:prstGeom>
        </p:spPr>
      </p:pic>
      <p:pic>
        <p:nvPicPr>
          <p:cNvPr id="467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4">
            <a:alphaModFix amt="100000"/>
            <a:extLst>
              <a:ext uri="{22861B59-288A-47F7-B88F-A5D2737FF549}">
                <asvg:svgBlip xmlns:r="http://schemas.openxmlformats.org/officeDocument/2006/relationships" xmlns:asvg="http://schemas.microsoft.com/office/drawing/2016/SVG/main" r:embed="rId103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5486400" y="4790926"/>
            <a:ext cx="1097161" cy="1097161"/>
          </a:xfrm>
          <a:prstGeom prst="rect">
            <a:avLst/>
          </a:prstGeom>
        </p:spPr>
      </p:pic>
      <p:sp>
        <p:nvSpPr>
          <p:cNvPr id="469" name="-48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438775" y="6208300"/>
            <a:ext cx="15954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Datenqualität</a:t>
            </a:r>
          </a:p>
        </p:txBody>
      </p:sp>
      <p:pic>
        <p:nvPicPr>
          <p:cNvPr id="47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6">
            <a:alphaModFix amt="100000"/>
          </a:blip>
          <a:stretch/>
        </p:blipFill>
        <p:spPr>
          <a:xfrm>
            <a:off x="8229600" y="3376612"/>
            <a:ext cx="457200" cy="457200"/>
          </a:xfrm>
          <a:prstGeom prst="rect">
            <a:avLst/>
          </a:prstGeom>
        </p:spPr>
      </p:pic>
      <p:sp>
        <p:nvSpPr>
          <p:cNvPr id="473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329994" y="3365182"/>
            <a:ext cx="271462" cy="4572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b="1" spc="-50" dirty="0">
                <a:solidFill>
                  <a:srgbClr val="95C11F">
                    <a:alpha val="100000"/>
                  </a:srgbClr>
                </a:solidFill>
                <a:latin typeface="Assistant" panose="00000700000000000000" pitchFamily="2" charset="0"/>
              </a:rPr>
              <a:t>2</a:t>
            </a:r>
          </a:p>
        </p:txBody>
      </p:sp>
      <p:sp>
        <p:nvSpPr>
          <p:cNvPr id="475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095875" y="7224712"/>
            <a:ext cx="3957638" cy="1438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Unzureichende oder fehlerhafte Daten können zu ineffizienten Kampagnen führen und die Effektivität der Marketingstrategien beeinträchtigen.</a:t>
            </a:r>
          </a:p>
        </p:txBody>
      </p:sp>
      <p:pic>
        <p:nvPicPr>
          <p:cNvPr id="47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8">
            <a:alphaModFix amt="100000"/>
          </a:blip>
          <a:stretch/>
        </p:blipFill>
        <p:spPr>
          <a:xfrm>
            <a:off x="9296400" y="3071812"/>
            <a:ext cx="3848100" cy="3848100"/>
          </a:xfrm>
          <a:prstGeom prst="rect">
            <a:avLst/>
          </a:prstGeom>
        </p:spPr>
      </p:pic>
      <p:pic>
        <p:nvPicPr>
          <p:cNvPr id="479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1">
            <a:alphaModFix amt="100000"/>
            <a:extLst>
              <a:ext uri="{6CBCFC31-904A-4AB8-9F51-034DCE6CB6E9}">
                <asvg:svgBlip xmlns:r="http://schemas.openxmlformats.org/officeDocument/2006/relationships" xmlns:asvg="http://schemas.microsoft.com/office/drawing/2016/SVG/main" r:embed="rId110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9639300" y="4790926"/>
            <a:ext cx="1097161" cy="1097161"/>
          </a:xfrm>
          <a:prstGeom prst="rect">
            <a:avLst/>
          </a:prstGeom>
        </p:spPr>
      </p:pic>
      <p:sp>
        <p:nvSpPr>
          <p:cNvPr id="481" name="-44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591675" y="6208300"/>
            <a:ext cx="250031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Mangel an Ressourcen</a:t>
            </a:r>
          </a:p>
        </p:txBody>
      </p:sp>
      <p:pic>
        <p:nvPicPr>
          <p:cNvPr id="48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3">
            <a:alphaModFix amt="100000"/>
          </a:blip>
          <a:stretch/>
        </p:blipFill>
        <p:spPr>
          <a:xfrm>
            <a:off x="12382500" y="3376612"/>
            <a:ext cx="457200" cy="457200"/>
          </a:xfrm>
          <a:prstGeom prst="rect">
            <a:avLst/>
          </a:prstGeom>
        </p:spPr>
      </p:pic>
      <p:sp>
        <p:nvSpPr>
          <p:cNvPr id="485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82894" y="3365182"/>
            <a:ext cx="271462" cy="4572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b="1" spc="-50" dirty="0">
                <a:solidFill>
                  <a:srgbClr val="95C11F">
                    <a:alpha val="100000"/>
                  </a:srgbClr>
                </a:solidFill>
                <a:latin typeface="Assistant" panose="00000700000000000000" pitchFamily="2" charset="0"/>
              </a:rPr>
              <a:t>3</a:t>
            </a:r>
          </a:p>
        </p:txBody>
      </p:sp>
      <p:sp>
        <p:nvSpPr>
          <p:cNvPr id="487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248775" y="7224712"/>
            <a:ext cx="3957638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Fehlende Fachkenntnisse in der Nutzung von Automatisierungstools stellen eine weitere Herausforderung dar.</a:t>
            </a:r>
          </a:p>
        </p:txBody>
      </p:sp>
      <p:pic>
        <p:nvPicPr>
          <p:cNvPr id="48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5">
            <a:alphaModFix amt="100000"/>
          </a:blip>
          <a:stretch/>
        </p:blipFill>
        <p:spPr>
          <a:xfrm>
            <a:off x="13449300" y="3071812"/>
            <a:ext cx="3848100" cy="3848100"/>
          </a:xfrm>
          <a:prstGeom prst="rect">
            <a:avLst/>
          </a:prstGeom>
        </p:spPr>
      </p:pic>
      <p:pic>
        <p:nvPicPr>
          <p:cNvPr id="491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8">
            <a:alphaModFix amt="100000"/>
            <a:extLst>
              <a:ext uri="{1F3D24ED-2E28-44A6-9301-C4799627314E}">
                <asvg:svgBlip xmlns:r="http://schemas.openxmlformats.org/officeDocument/2006/relationships" xmlns:asvg="http://schemas.microsoft.com/office/drawing/2016/SVG/main" r:embed="rId117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3792200" y="4790926"/>
            <a:ext cx="1097161" cy="1097161"/>
          </a:xfrm>
          <a:prstGeom prst="rect">
            <a:avLst/>
          </a:prstGeom>
        </p:spPr>
      </p:pic>
      <p:sp>
        <p:nvSpPr>
          <p:cNvPr id="493" name="-44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44575" y="6208300"/>
            <a:ext cx="85248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Kosten</a:t>
            </a:r>
          </a:p>
        </p:txBody>
      </p:sp>
      <p:pic>
        <p:nvPicPr>
          <p:cNvPr id="49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0">
            <a:alphaModFix amt="100000"/>
          </a:blip>
          <a:stretch/>
        </p:blipFill>
        <p:spPr>
          <a:xfrm>
            <a:off x="16535400" y="3376612"/>
            <a:ext cx="457200" cy="457200"/>
          </a:xfrm>
          <a:prstGeom prst="rect">
            <a:avLst/>
          </a:prstGeom>
        </p:spPr>
      </p:pic>
      <p:sp>
        <p:nvSpPr>
          <p:cNvPr id="497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6635794" y="3365182"/>
            <a:ext cx="271462" cy="4572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b="1" spc="-50" dirty="0">
                <a:solidFill>
                  <a:srgbClr val="95C11F">
                    <a:alpha val="100000"/>
                  </a:srgbClr>
                </a:solidFill>
                <a:latin typeface="Assistant" panose="00000700000000000000" pitchFamily="2" charset="0"/>
              </a:rPr>
              <a:t>4</a:t>
            </a:r>
          </a:p>
        </p:txBody>
      </p:sp>
      <p:sp>
        <p:nvSpPr>
          <p:cNvPr id="499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401675" y="7224712"/>
            <a:ext cx="3957638" cy="1438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Die Kosten für Einrichtung, Support und Lizenzen können ein entscheidendes Kriterium bei der Entscheidungsfindung darstellen. </a:t>
            </a:r>
          </a:p>
        </p:txBody>
      </p:sp>
      <p:sp>
        <p:nvSpPr>
          <p:cNvPr id="501" name="-49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952500"/>
            <a:ext cx="843438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Top 4 Vorurteile Marketing Automation</a:t>
            </a:r>
          </a:p>
        </p:txBody>
      </p:sp>
      <p:pic>
        <p:nvPicPr>
          <p:cNvPr id="5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2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  <p:sp>
        <p:nvSpPr>
          <p:cNvPr id="504" name="-40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1737360"/>
            <a:ext cx="886301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C54">
                    <a:alpha val="100000"/>
                  </a:srgbClr>
                </a:solidFill>
                <a:latin typeface="Assistant" panose="00000700000000000000" pitchFamily="2" charset="0"/>
              </a:rPr>
              <a:t>Technische Integration, Datenqualität und Ressourcenmangel als zentrale Hürden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5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6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0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8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pic>
        <p:nvPicPr>
          <p:cNvPr id="51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0">
            <a:alphaModFix amt="100000"/>
          </a:blip>
          <a:stretch/>
        </p:blipFill>
        <p:spPr>
          <a:xfrm>
            <a:off x="990600" y="4200525"/>
            <a:ext cx="1524000" cy="1524000"/>
          </a:xfrm>
          <a:prstGeom prst="rect">
            <a:avLst/>
          </a:prstGeom>
        </p:spPr>
      </p:pic>
      <p:pic>
        <p:nvPicPr>
          <p:cNvPr id="512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3">
            <a:alphaModFix amt="100000"/>
            <a:extLst>
              <a:ext uri="{6AFB7F36-FAC4-4140-92E3-2E1CCA8B26A0}">
                <asvg:svgBlip xmlns:r="http://schemas.openxmlformats.org/officeDocument/2006/relationships" xmlns:asvg="http://schemas.microsoft.com/office/drawing/2016/SVG/main" r:embed="rId132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371600" y="4581525"/>
            <a:ext cx="762000" cy="762000"/>
          </a:xfrm>
          <a:prstGeom prst="rect">
            <a:avLst/>
          </a:prstGeom>
        </p:spPr>
      </p:pic>
      <p:sp>
        <p:nvSpPr>
          <p:cNvPr id="514" name="-46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6044565"/>
            <a:ext cx="10239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Effizienz</a:t>
            </a:r>
          </a:p>
        </p:txBody>
      </p:sp>
      <p:sp>
        <p:nvSpPr>
          <p:cNvPr id="516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6803803"/>
            <a:ext cx="4872038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Durch Marketing Automation können Unternehmen ihre Prozesse optimieren und Zeit sparen.</a:t>
            </a:r>
          </a:p>
        </p:txBody>
      </p:sp>
      <p:pic>
        <p:nvPicPr>
          <p:cNvPr id="51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5">
            <a:alphaModFix amt="100000"/>
          </a:blip>
          <a:stretch/>
        </p:blipFill>
        <p:spPr>
          <a:xfrm>
            <a:off x="6762750" y="4200525"/>
            <a:ext cx="1524000" cy="1524000"/>
          </a:xfrm>
          <a:prstGeom prst="rect">
            <a:avLst/>
          </a:prstGeom>
        </p:spPr>
      </p:pic>
      <p:pic>
        <p:nvPicPr>
          <p:cNvPr id="520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8">
            <a:alphaModFix amt="100000"/>
            <a:extLst>
              <a:ext uri="{A86E0746-599B-425C-822E-93779F1DE6C5}">
                <asvg:svgBlip xmlns:r="http://schemas.openxmlformats.org/officeDocument/2006/relationships" xmlns:asvg="http://schemas.microsoft.com/office/drawing/2016/SVG/main" r:embed="rId137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7143750" y="4581525"/>
            <a:ext cx="762000" cy="762000"/>
          </a:xfrm>
          <a:prstGeom prst="rect">
            <a:avLst/>
          </a:prstGeom>
        </p:spPr>
      </p:pic>
      <p:sp>
        <p:nvSpPr>
          <p:cNvPr id="522" name="-45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715125" y="6044565"/>
            <a:ext cx="451961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Personalisierung von Kundenerlebnissen</a:t>
            </a:r>
          </a:p>
        </p:txBody>
      </p:sp>
      <p:sp>
        <p:nvSpPr>
          <p:cNvPr id="524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715125" y="6803803"/>
            <a:ext cx="4872038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Automatisierte Marketingstrategien ermöglichen eine zielgerichtete Ansprache und individuelle Angebote.</a:t>
            </a:r>
          </a:p>
        </p:txBody>
      </p:sp>
      <p:pic>
        <p:nvPicPr>
          <p:cNvPr id="52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0">
            <a:alphaModFix amt="100000"/>
          </a:blip>
          <a:stretch/>
        </p:blipFill>
        <p:spPr>
          <a:xfrm>
            <a:off x="12534900" y="4200525"/>
            <a:ext cx="1524000" cy="1524000"/>
          </a:xfrm>
          <a:prstGeom prst="rect">
            <a:avLst/>
          </a:prstGeom>
        </p:spPr>
      </p:pic>
      <p:pic>
        <p:nvPicPr>
          <p:cNvPr id="528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3">
            <a:alphaModFix amt="100000"/>
            <a:extLst>
              <a:ext uri="{D7C1EF35-80D1-4155-9F52-785C903CD5A7}">
                <asvg:svgBlip xmlns:r="http://schemas.openxmlformats.org/officeDocument/2006/relationships" xmlns:asvg="http://schemas.microsoft.com/office/drawing/2016/SVG/main" r:embed="rId142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2915900" y="4581525"/>
            <a:ext cx="762000" cy="762000"/>
          </a:xfrm>
          <a:prstGeom prst="rect">
            <a:avLst/>
          </a:prstGeom>
        </p:spPr>
      </p:pic>
      <p:sp>
        <p:nvSpPr>
          <p:cNvPr id="530" name="-48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87275" y="6044565"/>
            <a:ext cx="32813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Erhöhung der Conversionrate</a:t>
            </a:r>
          </a:p>
        </p:txBody>
      </p:sp>
      <p:sp>
        <p:nvSpPr>
          <p:cNvPr id="532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87275" y="6803803"/>
            <a:ext cx="4872038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Durch gezielte Automatisierung können mehr Besucher in zahlende Kunden umgewandelt werden.</a:t>
            </a:r>
          </a:p>
        </p:txBody>
      </p:sp>
      <p:sp>
        <p:nvSpPr>
          <p:cNvPr id="534" name="-48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952500"/>
            <a:ext cx="704373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Top 3 Pro Marketing Automation</a:t>
            </a:r>
          </a:p>
        </p:txBody>
      </p:sp>
      <p:pic>
        <p:nvPicPr>
          <p:cNvPr id="53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5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  <p:sp>
        <p:nvSpPr>
          <p:cNvPr id="537" name="-48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1737360"/>
            <a:ext cx="9796462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C54">
                    <a:alpha val="100000"/>
                  </a:srgbClr>
                </a:solidFill>
                <a:latin typeface="Assistant" panose="00000700000000000000" pitchFamily="2" charset="0"/>
              </a:rPr>
              <a:t>Optimierung von Marketing Automation: Herausforderungen, Lösungen und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6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9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4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1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pic>
        <p:nvPicPr>
          <p:cNvPr id="54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3">
            <a:alphaModFix amt="100000"/>
          </a:blip>
          <a:stretch/>
        </p:blipFill>
        <p:spPr>
          <a:xfrm>
            <a:off x="990600" y="2743200"/>
            <a:ext cx="16302933" cy="3623220"/>
          </a:xfrm>
          <a:prstGeom prst="rect">
            <a:avLst/>
          </a:prstGeom>
        </p:spPr>
      </p:pic>
      <p:pic>
        <p:nvPicPr>
          <p:cNvPr id="54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5">
            <a:alphaModFix amt="100000"/>
          </a:blip>
          <a:stretch/>
        </p:blipFill>
        <p:spPr>
          <a:xfrm>
            <a:off x="990600" y="2743200"/>
            <a:ext cx="1143000" cy="3619500"/>
          </a:xfrm>
          <a:prstGeom prst="rect">
            <a:avLst/>
          </a:prstGeom>
        </p:spPr>
      </p:pic>
      <p:sp>
        <p:nvSpPr>
          <p:cNvPr id="547" name="-47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 rot="5400000">
            <a:off x="696182" y="4351496"/>
            <a:ext cx="1743075" cy="41433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OXID eShop-Modul</a:t>
            </a:r>
          </a:p>
        </p:txBody>
      </p:sp>
      <p:pic>
        <p:nvPicPr>
          <p:cNvPr id="54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7">
            <a:alphaModFix amt="100000"/>
          </a:blip>
          <a:stretch/>
        </p:blipFill>
        <p:spPr>
          <a:xfrm>
            <a:off x="3467100" y="3700314"/>
            <a:ext cx="800100" cy="800100"/>
          </a:xfrm>
          <a:prstGeom prst="rect">
            <a:avLst/>
          </a:prstGeom>
        </p:spPr>
      </p:pic>
      <p:pic>
        <p:nvPicPr>
          <p:cNvPr id="551" name="iconNode0,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0">
            <a:alphaModFix amt="100000"/>
            <a:extLst>
              <a:ext uri="{A9B14630-F7B9-42A2-B6FA-ADC054211411}">
                <asvg:svgBlip xmlns:r="http://schemas.openxmlformats.org/officeDocument/2006/relationships" xmlns:asvg="http://schemas.microsoft.com/office/drawing/2016/SVG/main" r:embed="rId159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3667125" y="3900339"/>
            <a:ext cx="400050" cy="400050"/>
          </a:xfrm>
          <a:prstGeom prst="rect">
            <a:avLst/>
          </a:prstGeom>
        </p:spPr>
      </p:pic>
      <p:sp>
        <p:nvSpPr>
          <p:cNvPr id="553" name="-45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633186" y="4744307"/>
            <a:ext cx="248126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95C11F">
                    <a:alpha val="100000"/>
                  </a:srgbClr>
                </a:solidFill>
                <a:latin typeface="Assistant" panose="00000700000000000000" pitchFamily="2" charset="0"/>
              </a:rPr>
              <a:t>Nahtlose Integration über eigenes Modul</a:t>
            </a:r>
          </a:p>
        </p:txBody>
      </p:sp>
      <p:pic>
        <p:nvPicPr>
          <p:cNvPr id="55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2">
            <a:alphaModFix amt="100000"/>
          </a:blip>
          <a:stretch/>
        </p:blipFill>
        <p:spPr>
          <a:xfrm>
            <a:off x="6629400" y="3700314"/>
            <a:ext cx="800100" cy="800100"/>
          </a:xfrm>
          <a:prstGeom prst="rect">
            <a:avLst/>
          </a:prstGeom>
        </p:spPr>
      </p:pic>
      <p:pic>
        <p:nvPicPr>
          <p:cNvPr id="557" name="iconNode0,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5">
            <a:alphaModFix amt="100000"/>
            <a:extLst>
              <a:ext uri="{FAEF78E1-043A-4D82-A3EC-83EBE8341C07}">
                <asvg:svgBlip xmlns:r="http://schemas.openxmlformats.org/officeDocument/2006/relationships" xmlns:asvg="http://schemas.microsoft.com/office/drawing/2016/SVG/main" r:embed="rId164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6829425" y="3900339"/>
            <a:ext cx="400050" cy="400050"/>
          </a:xfrm>
          <a:prstGeom prst="rect">
            <a:avLst/>
          </a:prstGeom>
        </p:spPr>
      </p:pic>
      <p:sp>
        <p:nvSpPr>
          <p:cNvPr id="559" name="-49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382512" y="4744307"/>
            <a:ext cx="1309688" cy="314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95C11F">
                    <a:alpha val="100000"/>
                  </a:srgbClr>
                </a:solidFill>
                <a:latin typeface="Assistant" panose="00000700000000000000" pitchFamily="2" charset="0"/>
              </a:rPr>
              <a:t>Datenstamm</a:t>
            </a:r>
          </a:p>
        </p:txBody>
      </p:sp>
      <p:sp>
        <p:nvSpPr>
          <p:cNvPr id="561" name="-48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382512" y="5067300"/>
            <a:ext cx="130968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95C11F">
                    <a:alpha val="100000"/>
                  </a:srgbClr>
                </a:solidFill>
                <a:latin typeface="Assistant" panose="00000700000000000000" pitchFamily="2" charset="0"/>
              </a:rPr>
              <a:t>im Standard </a:t>
            </a:r>
          </a:p>
        </p:txBody>
      </p:sp>
      <p:pic>
        <p:nvPicPr>
          <p:cNvPr id="56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7">
            <a:alphaModFix amt="100000"/>
          </a:blip>
          <a:stretch/>
        </p:blipFill>
        <p:spPr>
          <a:xfrm>
            <a:off x="9791700" y="3700314"/>
            <a:ext cx="800100" cy="800100"/>
          </a:xfrm>
          <a:prstGeom prst="rect">
            <a:avLst/>
          </a:prstGeom>
        </p:spPr>
      </p:pic>
      <p:pic>
        <p:nvPicPr>
          <p:cNvPr id="565" name="iconNode0,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0">
            <a:alphaModFix amt="100000"/>
            <a:extLst>
              <a:ext uri="{A6088414-AD3E-4734-BC10-C11732F29A80}">
                <asvg:svgBlip xmlns:r="http://schemas.openxmlformats.org/officeDocument/2006/relationships" xmlns:asvg="http://schemas.microsoft.com/office/drawing/2016/SVG/main" r:embed="rId169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9991725" y="3900339"/>
            <a:ext cx="400050" cy="400050"/>
          </a:xfrm>
          <a:prstGeom prst="rect">
            <a:avLst/>
          </a:prstGeom>
        </p:spPr>
      </p:pic>
      <p:sp>
        <p:nvSpPr>
          <p:cNvPr id="567" name="-44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090755" y="4744307"/>
            <a:ext cx="221456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95C11F">
                    <a:alpha val="100000"/>
                  </a:srgbClr>
                </a:solidFill>
                <a:latin typeface="Assistant" panose="00000700000000000000" pitchFamily="2" charset="0"/>
              </a:rPr>
              <a:t>Individuelle Kunden- &amp; Ereignisdaten</a:t>
            </a:r>
          </a:p>
        </p:txBody>
      </p:sp>
      <p:pic>
        <p:nvPicPr>
          <p:cNvPr id="56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2">
            <a:alphaModFix amt="100000"/>
          </a:blip>
          <a:stretch/>
        </p:blipFill>
        <p:spPr>
          <a:xfrm>
            <a:off x="12954000" y="3700314"/>
            <a:ext cx="800100" cy="800100"/>
          </a:xfrm>
          <a:prstGeom prst="rect">
            <a:avLst/>
          </a:prstGeom>
        </p:spPr>
      </p:pic>
      <p:pic>
        <p:nvPicPr>
          <p:cNvPr id="571" name="iconNode0,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5">
            <a:alphaModFix amt="100000"/>
            <a:extLst>
              <a:ext uri="{7C05BD33-1A52-4CD7-B677-D2D00B644450}">
                <asvg:svgBlip xmlns:r="http://schemas.openxmlformats.org/officeDocument/2006/relationships" xmlns:asvg="http://schemas.microsoft.com/office/drawing/2016/SVG/main" r:embed="rId174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3154025" y="3900339"/>
            <a:ext cx="400050" cy="400050"/>
          </a:xfrm>
          <a:prstGeom prst="rect">
            <a:avLst/>
          </a:prstGeom>
        </p:spPr>
      </p:pic>
      <p:sp>
        <p:nvSpPr>
          <p:cNvPr id="573" name="-41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001881" y="4744307"/>
            <a:ext cx="27193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95C11F">
                    <a:alpha val="100000"/>
                  </a:srgbClr>
                </a:solidFill>
                <a:latin typeface="Assistant" panose="00000700000000000000" pitchFamily="2" charset="0"/>
              </a:rPr>
              <a:t>Synchronisierung von Daten und Ereignissen</a:t>
            </a:r>
          </a:p>
        </p:txBody>
      </p:sp>
      <p:pic>
        <p:nvPicPr>
          <p:cNvPr id="57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7">
            <a:alphaModFix amt="100000"/>
          </a:blip>
          <a:stretch/>
        </p:blipFill>
        <p:spPr>
          <a:xfrm>
            <a:off x="990600" y="6667500"/>
            <a:ext cx="16302933" cy="3619500"/>
          </a:xfrm>
          <a:prstGeom prst="rect">
            <a:avLst/>
          </a:prstGeom>
        </p:spPr>
      </p:pic>
      <p:pic>
        <p:nvPicPr>
          <p:cNvPr id="57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9">
            <a:alphaModFix amt="100000"/>
          </a:blip>
          <a:stretch/>
        </p:blipFill>
        <p:spPr>
          <a:xfrm>
            <a:off x="990600" y="6667500"/>
            <a:ext cx="1143000" cy="3619500"/>
          </a:xfrm>
          <a:prstGeom prst="rect">
            <a:avLst/>
          </a:prstGeom>
        </p:spPr>
      </p:pic>
      <p:sp>
        <p:nvSpPr>
          <p:cNvPr id="579" name="-42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 rot="5400000">
            <a:off x="281845" y="8274177"/>
            <a:ext cx="2571750" cy="41433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FFFFFF">
                    <a:alpha val="100000"/>
                  </a:srgbClr>
                </a:solidFill>
                <a:latin typeface="Assistant" panose="00000700000000000000" pitchFamily="2" charset="0"/>
              </a:rPr>
              <a:t>Marketing-Automatisierung</a:t>
            </a:r>
          </a:p>
        </p:txBody>
      </p:sp>
      <p:pic>
        <p:nvPicPr>
          <p:cNvPr id="58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81">
            <a:alphaModFix amt="100000"/>
          </a:blip>
          <a:stretch/>
        </p:blipFill>
        <p:spPr>
          <a:xfrm>
            <a:off x="3467100" y="7624614"/>
            <a:ext cx="800100" cy="800100"/>
          </a:xfrm>
          <a:prstGeom prst="rect">
            <a:avLst/>
          </a:prstGeom>
        </p:spPr>
      </p:pic>
      <p:pic>
        <p:nvPicPr>
          <p:cNvPr id="583" name="iconNode1,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84">
            <a:alphaModFix amt="100000"/>
            <a:extLst>
              <a:ext uri="{4F085016-59C0-49B4-9B28-D7AAFF7E168F}">
                <asvg:svgBlip xmlns:r="http://schemas.openxmlformats.org/officeDocument/2006/relationships" xmlns:asvg="http://schemas.microsoft.com/office/drawing/2016/SVG/main" r:embed="rId183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3667125" y="7824639"/>
            <a:ext cx="400050" cy="400050"/>
          </a:xfrm>
          <a:prstGeom prst="rect">
            <a:avLst/>
          </a:prstGeom>
        </p:spPr>
      </p:pic>
      <p:sp>
        <p:nvSpPr>
          <p:cNvPr id="585" name="-42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863406" y="8668607"/>
            <a:ext cx="202406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95C11F">
                    <a:alpha val="100000"/>
                  </a:srgbClr>
                </a:solidFill>
                <a:latin typeface="Assistant" panose="00000700000000000000" pitchFamily="2" charset="0"/>
              </a:rPr>
              <a:t>Systemstabilität und Performance</a:t>
            </a:r>
          </a:p>
        </p:txBody>
      </p:sp>
      <p:pic>
        <p:nvPicPr>
          <p:cNvPr id="58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86">
            <a:alphaModFix amt="100000"/>
          </a:blip>
          <a:stretch/>
        </p:blipFill>
        <p:spPr>
          <a:xfrm>
            <a:off x="6629400" y="7624614"/>
            <a:ext cx="800100" cy="800100"/>
          </a:xfrm>
          <a:prstGeom prst="rect">
            <a:avLst/>
          </a:prstGeom>
        </p:spPr>
      </p:pic>
      <p:pic>
        <p:nvPicPr>
          <p:cNvPr id="589" name="iconNode1,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89">
            <a:alphaModFix amt="100000"/>
            <a:extLst>
              <a:ext uri="{5CB672DD-8863-4EB4-BF3C-6CFDDC216303}">
                <asvg:svgBlip xmlns:r="http://schemas.openxmlformats.org/officeDocument/2006/relationships" xmlns:asvg="http://schemas.microsoft.com/office/drawing/2016/SVG/main" r:embed="rId188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6829425" y="7824639"/>
            <a:ext cx="400050" cy="400050"/>
          </a:xfrm>
          <a:prstGeom prst="rect">
            <a:avLst/>
          </a:prstGeom>
        </p:spPr>
      </p:pic>
      <p:sp>
        <p:nvSpPr>
          <p:cNvPr id="591" name="-43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178677" y="8668607"/>
            <a:ext cx="171926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95C11F">
                    <a:alpha val="100000"/>
                  </a:srgbClr>
                </a:solidFill>
                <a:latin typeface="Assistant" panose="00000700000000000000" pitchFamily="2" charset="0"/>
              </a:rPr>
              <a:t>Umfangreiche Grundfunktionen</a:t>
            </a:r>
          </a:p>
        </p:txBody>
      </p:sp>
      <p:pic>
        <p:nvPicPr>
          <p:cNvPr id="59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91">
            <a:alphaModFix amt="100000"/>
          </a:blip>
          <a:stretch/>
        </p:blipFill>
        <p:spPr>
          <a:xfrm>
            <a:off x="9791700" y="7624614"/>
            <a:ext cx="800100" cy="800100"/>
          </a:xfrm>
          <a:prstGeom prst="rect">
            <a:avLst/>
          </a:prstGeom>
        </p:spPr>
      </p:pic>
      <p:pic>
        <p:nvPicPr>
          <p:cNvPr id="595" name="iconNode1,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94">
            <a:alphaModFix amt="100000"/>
            <a:extLst>
              <a:ext uri="{17E83E1D-2239-469B-859A-3FE5A1C6F110}">
                <asvg:svgBlip xmlns:r="http://schemas.openxmlformats.org/officeDocument/2006/relationships" xmlns:asvg="http://schemas.microsoft.com/office/drawing/2016/SVG/main" r:embed="rId193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9991725" y="7824639"/>
            <a:ext cx="400050" cy="400050"/>
          </a:xfrm>
          <a:prstGeom prst="rect">
            <a:avLst/>
          </a:prstGeom>
        </p:spPr>
      </p:pic>
      <p:sp>
        <p:nvSpPr>
          <p:cNvPr id="597" name="-41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800624" y="8668607"/>
            <a:ext cx="27955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95C11F">
                    <a:alpha val="100000"/>
                  </a:srgbClr>
                </a:solidFill>
                <a:latin typeface="Assistant" panose="00000700000000000000" pitchFamily="2" charset="0"/>
              </a:rPr>
              <a:t>Individualität und Skalierung von Daten und Workflows</a:t>
            </a:r>
          </a:p>
        </p:txBody>
      </p:sp>
      <p:pic>
        <p:nvPicPr>
          <p:cNvPr id="59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96">
            <a:alphaModFix amt="100000"/>
          </a:blip>
          <a:stretch/>
        </p:blipFill>
        <p:spPr>
          <a:xfrm>
            <a:off x="12954000" y="7624614"/>
            <a:ext cx="800100" cy="800100"/>
          </a:xfrm>
          <a:prstGeom prst="rect">
            <a:avLst/>
          </a:prstGeom>
        </p:spPr>
      </p:pic>
      <p:pic>
        <p:nvPicPr>
          <p:cNvPr id="601" name="iconNode1,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99">
            <a:alphaModFix amt="100000"/>
            <a:extLst>
              <a:ext uri="{61AB44F8-0C25-4D3B-840F-45396D7B7FEC}">
                <asvg:svgBlip xmlns:r="http://schemas.openxmlformats.org/officeDocument/2006/relationships" xmlns:asvg="http://schemas.microsoft.com/office/drawing/2016/SVG/main" r:embed="rId198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3154025" y="7824639"/>
            <a:ext cx="400050" cy="400050"/>
          </a:xfrm>
          <a:prstGeom prst="rect">
            <a:avLst/>
          </a:prstGeom>
        </p:spPr>
      </p:pic>
      <p:sp>
        <p:nvSpPr>
          <p:cNvPr id="603" name="-46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020169" y="8668607"/>
            <a:ext cx="26812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800" b="1" spc="-63" dirty="0">
                <a:solidFill>
                  <a:srgbClr val="95C11F">
                    <a:alpha val="100000"/>
                  </a:srgbClr>
                </a:solidFill>
                <a:latin typeface="Assistant" panose="00000700000000000000" pitchFamily="2" charset="0"/>
              </a:rPr>
              <a:t>Vereinbarkeit und Anspruch als OXID Enterprise Agentur</a:t>
            </a:r>
          </a:p>
        </p:txBody>
      </p:sp>
      <p:sp>
        <p:nvSpPr>
          <p:cNvPr id="605" name="-46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952500"/>
            <a:ext cx="1268253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Was zeichnet unsere Kombination OXID &amp; Automation aus?</a:t>
            </a:r>
          </a:p>
        </p:txBody>
      </p:sp>
      <p:pic>
        <p:nvPicPr>
          <p:cNvPr id="60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01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  <p:sp>
        <p:nvSpPr>
          <p:cNvPr id="608" name="-48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1737360"/>
            <a:ext cx="95964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C54">
                    <a:alpha val="100000"/>
                  </a:srgbClr>
                </a:solidFill>
                <a:latin typeface="Assistant" panose="00000700000000000000" pitchFamily="2" charset="0"/>
              </a:rPr>
              <a:t>Optimierung der Marketingautomatisierung mit OXID: Herausforderungen und Lösungen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05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1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07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sp>
        <p:nvSpPr>
          <p:cNvPr id="614" name="-47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4296251"/>
            <a:ext cx="5595938" cy="7048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Automatisierungsprozess</a:t>
            </a:r>
          </a:p>
        </p:txBody>
      </p:sp>
      <p:sp>
        <p:nvSpPr>
          <p:cNvPr id="616" name="A brief explanation about the image you have used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5180171"/>
            <a:ext cx="5815012" cy="819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C54">
                    <a:alpha val="100000"/>
                  </a:srgbClr>
                </a:solidFill>
                <a:latin typeface="Assistant" panose="00000700000000000000" pitchFamily="2" charset="0"/>
              </a:rPr>
              <a:t>Die passenden Daten zum richtigen Zeitpunkt als Schlüssel für erfolgreiche Automatisierungen.</a:t>
            </a:r>
          </a:p>
        </p:txBody>
      </p:sp>
      <p:pic>
        <p:nvPicPr>
          <p:cNvPr id="61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09">
            <a:alphaModFix amt="100000"/>
          </a:blip>
          <a:stretch/>
        </p:blipFill>
        <p:spPr>
          <a:xfrm>
            <a:off x="10654751" y="2592139"/>
            <a:ext cx="6809994" cy="5129784"/>
          </a:xfrm>
          <a:prstGeom prst="rect">
            <a:avLst/>
          </a:prstGeom>
        </p:spPr>
      </p:pic>
      <p:pic>
        <p:nvPicPr>
          <p:cNvPr id="619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11">
            <a:alphaModFix amt="100000"/>
          </a:blip>
          <a:srcRect l="0" t="0" r="0" b="0"/>
          <a:stretch/>
        </p:blipFill>
        <p:spPr>
          <a:xfrm>
            <a:off x="10692851" y="2630239"/>
            <a:ext cx="6755130" cy="5047488"/>
          </a:xfrm>
          <a:prstGeom prst="rect">
            <a:avLst/>
          </a:prstGeom>
        </p:spPr>
      </p:pic>
      <p:pic>
        <p:nvPicPr>
          <p:cNvPr id="62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13">
            <a:alphaModFix amt="100000"/>
          </a:blip>
          <a:stretch/>
        </p:blipFill>
        <p:spPr>
          <a:xfrm>
            <a:off x="9144149" y="2131516"/>
            <a:ext cx="8039576" cy="6055995"/>
          </a:xfrm>
          <a:prstGeom prst="rect">
            <a:avLst/>
          </a:prstGeom>
        </p:spPr>
      </p:pic>
      <p:pic>
        <p:nvPicPr>
          <p:cNvPr id="621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15">
            <a:alphaModFix amt="100000"/>
          </a:blip>
          <a:srcRect l="0" t="0" r="0" b="0"/>
          <a:stretch/>
        </p:blipFill>
        <p:spPr>
          <a:xfrm>
            <a:off x="9182249" y="2169616"/>
            <a:ext cx="7974806" cy="5958840"/>
          </a:xfrm>
          <a:prstGeom prst="rect">
            <a:avLst/>
          </a:prstGeom>
        </p:spPr>
      </p:pic>
      <p:pic>
        <p:nvPicPr>
          <p:cNvPr id="62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17">
            <a:alphaModFix amt="100000"/>
          </a:blip>
          <a:stretch/>
        </p:blipFill>
        <p:spPr>
          <a:xfrm>
            <a:off x="7320706" y="1600051"/>
            <a:ext cx="9458325" cy="7124700"/>
          </a:xfrm>
          <a:prstGeom prst="rect">
            <a:avLst/>
          </a:prstGeom>
        </p:spPr>
      </p:pic>
      <p:pic>
        <p:nvPicPr>
          <p:cNvPr id="623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19">
            <a:alphaModFix amt="100000"/>
          </a:blip>
          <a:srcRect l="0" t="0" r="0" b="0"/>
          <a:stretch/>
        </p:blipFill>
        <p:spPr>
          <a:xfrm>
            <a:off x="7358806" y="1638151"/>
            <a:ext cx="9382125" cy="7010400"/>
          </a:xfrm>
          <a:prstGeom prst="rect">
            <a:avLst/>
          </a:prstGeom>
        </p:spPr>
      </p:pic>
      <p:pic>
        <p:nvPicPr>
          <p:cNvPr id="62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21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25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2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27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sp>
        <p:nvSpPr>
          <p:cNvPr id="629" name="-46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3946588"/>
            <a:ext cx="2643188" cy="847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696"/>
              </a:lnSpc>
            </a:pPr>
            <a:r>
              <a:rPr lang="en-US" sz="5400" b="1" spc="-189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Kontakte</a:t>
            </a:r>
          </a:p>
        </p:txBody>
      </p:sp>
      <p:sp>
        <p:nvSpPr>
          <p:cNvPr id="631" name="A brief explanation about the image you have used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5094065"/>
            <a:ext cx="5815012" cy="1228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C54">
                    <a:alpha val="100000"/>
                  </a:srgbClr>
                </a:solidFill>
                <a:latin typeface="Assistant" panose="00000700000000000000" pitchFamily="2" charset="0"/>
              </a:rPr>
              <a:t>SKunden werden mit den gewünschten Daten aus OXID befüllt. Auf Basis dieser Daten werden Segmente(Kundengruppen) gebildet.</a:t>
            </a:r>
          </a:p>
        </p:txBody>
      </p:sp>
      <p:pic>
        <p:nvPicPr>
          <p:cNvPr id="63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29">
            <a:alphaModFix amt="100000"/>
          </a:blip>
          <a:stretch/>
        </p:blipFill>
        <p:spPr>
          <a:xfrm>
            <a:off x="10654751" y="2592139"/>
            <a:ext cx="6809994" cy="5129784"/>
          </a:xfrm>
          <a:prstGeom prst="rect">
            <a:avLst/>
          </a:prstGeom>
        </p:spPr>
      </p:pic>
      <p:pic>
        <p:nvPicPr>
          <p:cNvPr id="634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31">
            <a:alphaModFix amt="100000"/>
          </a:blip>
          <a:srcRect l="0" t="0" r="0" b="0"/>
          <a:stretch/>
        </p:blipFill>
        <p:spPr>
          <a:xfrm>
            <a:off x="10692851" y="2630239"/>
            <a:ext cx="6755130" cy="5047488"/>
          </a:xfrm>
          <a:prstGeom prst="rect">
            <a:avLst/>
          </a:prstGeom>
        </p:spPr>
      </p:pic>
      <p:pic>
        <p:nvPicPr>
          <p:cNvPr id="63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33">
            <a:alphaModFix amt="100000"/>
          </a:blip>
          <a:stretch/>
        </p:blipFill>
        <p:spPr>
          <a:xfrm>
            <a:off x="9144149" y="2131516"/>
            <a:ext cx="8039576" cy="6055995"/>
          </a:xfrm>
          <a:prstGeom prst="rect">
            <a:avLst/>
          </a:prstGeom>
        </p:spPr>
      </p:pic>
      <p:pic>
        <p:nvPicPr>
          <p:cNvPr id="636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35">
            <a:alphaModFix amt="100000"/>
          </a:blip>
          <a:srcRect l="0" t="0" r="0" b="0"/>
          <a:stretch/>
        </p:blipFill>
        <p:spPr>
          <a:xfrm>
            <a:off x="9182249" y="2169616"/>
            <a:ext cx="7974806" cy="5958840"/>
          </a:xfrm>
          <a:prstGeom prst="rect">
            <a:avLst/>
          </a:prstGeom>
        </p:spPr>
      </p:pic>
      <p:pic>
        <p:nvPicPr>
          <p:cNvPr id="63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37">
            <a:alphaModFix amt="100000"/>
          </a:blip>
          <a:stretch/>
        </p:blipFill>
        <p:spPr>
          <a:xfrm>
            <a:off x="7320706" y="1600051"/>
            <a:ext cx="9458325" cy="7124700"/>
          </a:xfrm>
          <a:prstGeom prst="rect">
            <a:avLst/>
          </a:prstGeom>
        </p:spPr>
      </p:pic>
      <p:pic>
        <p:nvPicPr>
          <p:cNvPr id="638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39">
            <a:alphaModFix amt="100000"/>
          </a:blip>
          <a:srcRect l="0" t="0" r="0" b="0"/>
          <a:stretch/>
        </p:blipFill>
        <p:spPr>
          <a:xfrm>
            <a:off x="7358806" y="1638151"/>
            <a:ext cx="9382125" cy="7010400"/>
          </a:xfrm>
          <a:prstGeom prst="rect">
            <a:avLst/>
          </a:prstGeom>
        </p:spPr>
      </p:pic>
      <p:pic>
        <p:nvPicPr>
          <p:cNvPr id="63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41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45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4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47">
            <a:alphaModFix amt="100000"/>
          </a:blip>
          <a:stretch/>
        </p:blipFill>
        <p:spPr>
          <a:xfrm>
            <a:off x="17630775" y="400050"/>
            <a:ext cx="304800" cy="304800"/>
          </a:xfrm>
          <a:prstGeom prst="rect">
            <a:avLst/>
          </a:prstGeom>
        </p:spPr>
      </p:pic>
      <p:sp>
        <p:nvSpPr>
          <p:cNvPr id="644" name="-47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3743896"/>
            <a:ext cx="2938462" cy="847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696"/>
              </a:lnSpc>
            </a:pPr>
            <a:r>
              <a:rPr lang="en-US" sz="5400" b="1" spc="-189" dirty="0">
                <a:solidFill>
                  <a:srgbClr val="19385A">
                    <a:alpha val="100000"/>
                  </a:srgbClr>
                </a:solidFill>
                <a:latin typeface="Assistant" panose="00000700000000000000" pitchFamily="2" charset="0"/>
              </a:rPr>
              <a:t>Segmente</a:t>
            </a:r>
          </a:p>
        </p:txBody>
      </p:sp>
      <p:sp>
        <p:nvSpPr>
          <p:cNvPr id="646" name="A brief explanation about the image you have used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" y="4891468"/>
            <a:ext cx="5815012" cy="1628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C54">
                    <a:alpha val="100000"/>
                  </a:srgbClr>
                </a:solidFill>
                <a:latin typeface="Assistant" panose="00000700000000000000" pitchFamily="2" charset="0"/>
              </a:rPr>
              <a:t>Segmente sind Kundengruppen mit festgelegten Eigenschaften, lassen sich individuell auf die gewünschten Automatisierungen anpassen und sind die Basis der Workflows.</a:t>
            </a:r>
          </a:p>
        </p:txBody>
      </p:sp>
      <p:pic>
        <p:nvPicPr>
          <p:cNvPr id="64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49">
            <a:alphaModFix amt="100000"/>
          </a:blip>
          <a:stretch/>
        </p:blipFill>
        <p:spPr>
          <a:xfrm>
            <a:off x="9144149" y="2131516"/>
            <a:ext cx="8039576" cy="6055995"/>
          </a:xfrm>
          <a:prstGeom prst="rect">
            <a:avLst/>
          </a:prstGeom>
        </p:spPr>
      </p:pic>
      <p:pic>
        <p:nvPicPr>
          <p:cNvPr id="649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51">
            <a:alphaModFix amt="100000"/>
          </a:blip>
          <a:srcRect l="0" t="0" r="0" b="0"/>
          <a:stretch/>
        </p:blipFill>
        <p:spPr>
          <a:xfrm>
            <a:off x="9182249" y="2169616"/>
            <a:ext cx="7974806" cy="5958840"/>
          </a:xfrm>
          <a:prstGeom prst="rect">
            <a:avLst/>
          </a:prstGeom>
        </p:spPr>
      </p:pic>
      <p:pic>
        <p:nvPicPr>
          <p:cNvPr id="65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53">
            <a:alphaModFix amt="100000"/>
          </a:blip>
          <a:stretch/>
        </p:blipFill>
        <p:spPr>
          <a:xfrm>
            <a:off x="7320706" y="1600051"/>
            <a:ext cx="9458325" cy="7124700"/>
          </a:xfrm>
          <a:prstGeom prst="rect">
            <a:avLst/>
          </a:prstGeom>
        </p:spPr>
      </p:pic>
      <p:pic>
        <p:nvPicPr>
          <p:cNvPr id="651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55">
            <a:alphaModFix amt="100000"/>
          </a:blip>
          <a:srcRect l="0" t="0" r="0" b="0"/>
          <a:stretch/>
        </p:blipFill>
        <p:spPr>
          <a:xfrm>
            <a:off x="7358806" y="1638151"/>
            <a:ext cx="9382125" cy="7010400"/>
          </a:xfrm>
          <a:prstGeom prst="rect">
            <a:avLst/>
          </a:prstGeom>
        </p:spPr>
      </p:pic>
      <p:pic>
        <p:nvPicPr>
          <p:cNvPr id="65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57">
            <a:alphaModFix amt="100000"/>
          </a:blip>
          <a:stretch/>
        </p:blipFill>
        <p:spPr>
          <a:xfrm>
            <a:off x="0" y="0"/>
            <a:ext cx="152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0</Words>
  <Application>Microsoft Office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Calibri</vt:lpstr>
      <vt:lpstr>Calibri Light</vt:lpstr>
      <vt:lpstr>Office Theme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Exporter Version: 2.0.10.0, docId: 8894561</dc:title>
  <dc:creator>Presentations.AI Exporter</dc:creator>
  <lastModifiedBy>Presentations.AI Exporter</lastModifiedBy>
  <revision>1</revision>
  <dcterms:created xsi:type="dcterms:W3CDTF">2024-10-22T06:38:51.0000000Z</dcterms:created>
  <dcterms:modified xsi:type="dcterms:W3CDTF">2024-10-22T06:38:51.0000000Z</dcterms:modified>
</coreProperties>
</file>